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Binggo Wood" charset="1" panose="00000000000000000000"/>
      <p:regular r:id="rId12"/>
    </p:embeddedFont>
    <p:embeddedFont>
      <p:font typeface="Poppins" charset="1" panose="00000500000000000000"/>
      <p:regular r:id="rId13"/>
    </p:embeddedFont>
    <p:embeddedFont>
      <p:font typeface="Poppins Bold" charset="1" panose="00000800000000000000"/>
      <p:regular r:id="rId14"/>
    </p:embeddedFont>
    <p:embeddedFont>
      <p:font typeface="Poppins Italics" charset="1" panose="00000500000000000000"/>
      <p:regular r:id="rId15"/>
    </p:embeddedFont>
    <p:embeddedFont>
      <p:font typeface="Poppins Bold Italics" charset="1" panose="00000800000000000000"/>
      <p:regular r:id="rId16"/>
    </p:embeddedFont>
    <p:embeddedFont>
      <p:font typeface="Poppins Thin" charset="1" panose="00000300000000000000"/>
      <p:regular r:id="rId17"/>
    </p:embeddedFont>
    <p:embeddedFont>
      <p:font typeface="Poppins Thin Italics" charset="1" panose="00000300000000000000"/>
      <p:regular r:id="rId18"/>
    </p:embeddedFont>
    <p:embeddedFont>
      <p:font typeface="Poppins Extra-Light" charset="1" panose="00000300000000000000"/>
      <p:regular r:id="rId19"/>
    </p:embeddedFont>
    <p:embeddedFont>
      <p:font typeface="Poppins Extra-Light Italics" charset="1" panose="00000300000000000000"/>
      <p:regular r:id="rId20"/>
    </p:embeddedFont>
    <p:embeddedFont>
      <p:font typeface="Poppins Light" charset="1" panose="00000400000000000000"/>
      <p:regular r:id="rId21"/>
    </p:embeddedFont>
    <p:embeddedFont>
      <p:font typeface="Poppins Light Italics" charset="1" panose="00000400000000000000"/>
      <p:regular r:id="rId22"/>
    </p:embeddedFont>
    <p:embeddedFont>
      <p:font typeface="Poppins Medium" charset="1" panose="00000600000000000000"/>
      <p:regular r:id="rId23"/>
    </p:embeddedFont>
    <p:embeddedFont>
      <p:font typeface="Poppins Medium Italics" charset="1" panose="00000600000000000000"/>
      <p:regular r:id="rId24"/>
    </p:embeddedFont>
    <p:embeddedFont>
      <p:font typeface="Poppins Semi-Bold" charset="1" panose="00000700000000000000"/>
      <p:regular r:id="rId25"/>
    </p:embeddedFont>
    <p:embeddedFont>
      <p:font typeface="Poppins Semi-Bold Italics" charset="1" panose="00000700000000000000"/>
      <p:regular r:id="rId26"/>
    </p:embeddedFont>
    <p:embeddedFont>
      <p:font typeface="Poppins Ultra-Bold" charset="1" panose="00000900000000000000"/>
      <p:regular r:id="rId27"/>
    </p:embeddedFont>
    <p:embeddedFont>
      <p:font typeface="Poppins Ultra-Bold Italics" charset="1" panose="00000900000000000000"/>
      <p:regular r:id="rId28"/>
    </p:embeddedFont>
    <p:embeddedFont>
      <p:font typeface="Poppins Heavy" charset="1" panose="00000A00000000000000"/>
      <p:regular r:id="rId29"/>
    </p:embeddedFont>
    <p:embeddedFont>
      <p:font typeface="Poppins Heavy Italics" charset="1" panose="00000A00000000000000"/>
      <p:regular r:id="rId30"/>
    </p:embeddedFont>
    <p:embeddedFont>
      <p:font typeface="Open Sans" charset="1" panose="020B0606030504020204"/>
      <p:regular r:id="rId31"/>
    </p:embeddedFont>
    <p:embeddedFont>
      <p:font typeface="Open Sans Bold" charset="1" panose="020B0806030504020204"/>
      <p:regular r:id="rId32"/>
    </p:embeddedFont>
    <p:embeddedFont>
      <p:font typeface="Open Sans Italics" charset="1" panose="020B0606030504020204"/>
      <p:regular r:id="rId33"/>
    </p:embeddedFont>
    <p:embeddedFont>
      <p:font typeface="Open Sans Bold Italics" charset="1" panose="020B0806030504020204"/>
      <p:regular r:id="rId34"/>
    </p:embeddedFont>
    <p:embeddedFont>
      <p:font typeface="Open Sans Light" charset="1" panose="020B0306030504020204"/>
      <p:regular r:id="rId35"/>
    </p:embeddedFont>
    <p:embeddedFont>
      <p:font typeface="Open Sans Light Italics" charset="1" panose="020B0306030504020204"/>
      <p:regular r:id="rId36"/>
    </p:embeddedFont>
    <p:embeddedFont>
      <p:font typeface="Open Sans Ultra-Bold" charset="1" panose="00000000000000000000"/>
      <p:regular r:id="rId37"/>
    </p:embeddedFont>
    <p:embeddedFont>
      <p:font typeface="Open Sans Ultra-Bold Italics" charset="1" panose="00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https://calculator.aws#/estimate?id=2e0be10931d2a06cf9a1a56f672e2f30e157c2e6" TargetMode="External" Type="http://schemas.openxmlformats.org/officeDocument/2006/relationships/hyperlink"/><Relationship Id="rId4" Target="../media/image2.png" Type="http://schemas.openxmlformats.org/officeDocument/2006/relationships/image"/><Relationship Id="rId5" Target="../media/image3.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https://calculator.aws#/estimate?id=d2f9ef7255b01c4cc6005ef4e58653084f28392c" TargetMode="External" Type="http://schemas.openxmlformats.org/officeDocument/2006/relationships/hyperlink"/></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https://dv8bojup3zpz1.cloudfront.net" TargetMode="External" Type="http://schemas.openxmlformats.org/officeDocument/2006/relationships/hyperlink"/><Relationship Id="rId4" Target="../media/image2.png" Type="http://schemas.openxmlformats.org/officeDocument/2006/relationships/image"/><Relationship Id="rId5" Target="../media/image3.svg" Type="http://schemas.openxmlformats.org/officeDocument/2006/relationships/image"/><Relationship Id="rId6"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6200"/>
            <a:ext cx="9855200" cy="7505700"/>
            <a:chOff x="0" y="0"/>
            <a:chExt cx="13140267" cy="10007600"/>
          </a:xfrm>
        </p:grpSpPr>
        <p:pic>
          <p:nvPicPr>
            <p:cNvPr name="Picture 3" id="3"/>
            <p:cNvPicPr>
              <a:picLocks noChangeAspect="true"/>
            </p:cNvPicPr>
            <p:nvPr/>
          </p:nvPicPr>
          <p:blipFill>
            <a:blip r:embed="rId2"/>
            <a:srcRect l="17320" t="0" r="12432" b="0"/>
            <a:stretch>
              <a:fillRect/>
            </a:stretch>
          </p:blipFill>
          <p:spPr>
            <a:xfrm flipH="true" flipV="false">
              <a:off x="0" y="0"/>
              <a:ext cx="13140267" cy="10007600"/>
            </a:xfrm>
            <a:prstGeom prst="rect">
              <a:avLst/>
            </a:prstGeom>
          </p:spPr>
        </p:pic>
      </p:grpSp>
      <p:grpSp>
        <p:nvGrpSpPr>
          <p:cNvPr name="Group 4" id="4"/>
          <p:cNvGrpSpPr/>
          <p:nvPr/>
        </p:nvGrpSpPr>
        <p:grpSpPr>
          <a:xfrm rot="0">
            <a:off x="-152400" y="-76200"/>
            <a:ext cx="3938795" cy="7505700"/>
            <a:chOff x="0" y="0"/>
            <a:chExt cx="2694156" cy="5133937"/>
          </a:xfrm>
        </p:grpSpPr>
        <p:sp>
          <p:nvSpPr>
            <p:cNvPr name="Freeform 5" id="5"/>
            <p:cNvSpPr/>
            <p:nvPr/>
          </p:nvSpPr>
          <p:spPr>
            <a:xfrm flipH="false" flipV="false" rot="0">
              <a:off x="0" y="0"/>
              <a:ext cx="2694156" cy="5133937"/>
            </a:xfrm>
            <a:custGeom>
              <a:avLst/>
              <a:gdLst/>
              <a:ahLst/>
              <a:cxnLst/>
              <a:rect r="r" b="b" t="t" l="l"/>
              <a:pathLst>
                <a:path h="5133937" w="2694156">
                  <a:moveTo>
                    <a:pt x="0" y="0"/>
                  </a:moveTo>
                  <a:lnTo>
                    <a:pt x="2694156" y="0"/>
                  </a:lnTo>
                  <a:lnTo>
                    <a:pt x="2694156" y="5133937"/>
                  </a:lnTo>
                  <a:lnTo>
                    <a:pt x="0" y="5133937"/>
                  </a:lnTo>
                  <a:close/>
                </a:path>
              </a:pathLst>
            </a:custGeom>
            <a:solidFill>
              <a:srgbClr val="F8B400"/>
            </a:solidFill>
          </p:spPr>
        </p:sp>
      </p:grpSp>
      <p:sp>
        <p:nvSpPr>
          <p:cNvPr name="Freeform 6" id="6"/>
          <p:cNvSpPr/>
          <p:nvPr/>
        </p:nvSpPr>
        <p:spPr>
          <a:xfrm flipH="false" flipV="false" rot="0">
            <a:off x="-294128" y="-285069"/>
            <a:ext cx="3327816" cy="2303687"/>
          </a:xfrm>
          <a:custGeom>
            <a:avLst/>
            <a:gdLst/>
            <a:ahLst/>
            <a:cxnLst/>
            <a:rect r="r" b="b" t="t" l="l"/>
            <a:pathLst>
              <a:path h="2303687" w="3327816">
                <a:moveTo>
                  <a:pt x="0" y="0"/>
                </a:moveTo>
                <a:lnTo>
                  <a:pt x="3327816" y="0"/>
                </a:lnTo>
                <a:lnTo>
                  <a:pt x="3327816" y="2303688"/>
                </a:lnTo>
                <a:lnTo>
                  <a:pt x="0" y="2303688"/>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558148" y="6020878"/>
            <a:ext cx="1140943" cy="1220854"/>
          </a:xfrm>
          <a:custGeom>
            <a:avLst/>
            <a:gdLst/>
            <a:ahLst/>
            <a:cxnLst/>
            <a:rect r="r" b="b" t="t" l="l"/>
            <a:pathLst>
              <a:path h="1220854" w="1140943">
                <a:moveTo>
                  <a:pt x="0" y="0"/>
                </a:moveTo>
                <a:lnTo>
                  <a:pt x="1140943" y="0"/>
                </a:lnTo>
                <a:lnTo>
                  <a:pt x="1140943" y="1220854"/>
                </a:lnTo>
                <a:lnTo>
                  <a:pt x="0" y="122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929145" y="4901815"/>
            <a:ext cx="1140943" cy="1220854"/>
          </a:xfrm>
          <a:custGeom>
            <a:avLst/>
            <a:gdLst/>
            <a:ahLst/>
            <a:cxnLst/>
            <a:rect r="r" b="b" t="t" l="l"/>
            <a:pathLst>
              <a:path h="1220854" w="1140943">
                <a:moveTo>
                  <a:pt x="0" y="0"/>
                </a:moveTo>
                <a:lnTo>
                  <a:pt x="1140943" y="0"/>
                </a:lnTo>
                <a:lnTo>
                  <a:pt x="1140943" y="1220854"/>
                </a:lnTo>
                <a:lnTo>
                  <a:pt x="0" y="122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301523" y="6020878"/>
            <a:ext cx="1140943" cy="1220854"/>
          </a:xfrm>
          <a:custGeom>
            <a:avLst/>
            <a:gdLst/>
            <a:ahLst/>
            <a:cxnLst/>
            <a:rect r="r" b="b" t="t" l="l"/>
            <a:pathLst>
              <a:path h="1220854" w="1140943">
                <a:moveTo>
                  <a:pt x="0" y="0"/>
                </a:moveTo>
                <a:lnTo>
                  <a:pt x="1140944" y="0"/>
                </a:lnTo>
                <a:lnTo>
                  <a:pt x="1140944" y="1220854"/>
                </a:lnTo>
                <a:lnTo>
                  <a:pt x="0" y="12208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187150" y="4901815"/>
            <a:ext cx="1140943" cy="1220854"/>
          </a:xfrm>
          <a:custGeom>
            <a:avLst/>
            <a:gdLst/>
            <a:ahLst/>
            <a:cxnLst/>
            <a:rect r="r" b="b" t="t" l="l"/>
            <a:pathLst>
              <a:path h="1220854" w="1140943">
                <a:moveTo>
                  <a:pt x="0" y="0"/>
                </a:moveTo>
                <a:lnTo>
                  <a:pt x="1140944" y="0"/>
                </a:lnTo>
                <a:lnTo>
                  <a:pt x="1140944" y="1220854"/>
                </a:lnTo>
                <a:lnTo>
                  <a:pt x="0" y="122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63036" y="3023957"/>
            <a:ext cx="3423359" cy="793362"/>
          </a:xfrm>
          <a:prstGeom prst="rect">
            <a:avLst/>
          </a:prstGeom>
        </p:spPr>
        <p:txBody>
          <a:bodyPr anchor="t" rtlCol="false" tIns="0" lIns="0" bIns="0" rIns="0">
            <a:spAutoFit/>
          </a:bodyPr>
          <a:lstStyle/>
          <a:p>
            <a:pPr>
              <a:lnSpc>
                <a:spcPts val="2802"/>
              </a:lnSpc>
            </a:pPr>
            <a:r>
              <a:rPr lang="en-US" sz="3417">
                <a:solidFill>
                  <a:srgbClr val="000000"/>
                </a:solidFill>
                <a:latin typeface="Binggo Wood"/>
              </a:rPr>
              <a:t>RECRUTAMENTO  ONLINE</a:t>
            </a:r>
          </a:p>
        </p:txBody>
      </p:sp>
      <p:sp>
        <p:nvSpPr>
          <p:cNvPr name="TextBox 12" id="12"/>
          <p:cNvSpPr txBox="true"/>
          <p:nvPr/>
        </p:nvSpPr>
        <p:spPr>
          <a:xfrm rot="0">
            <a:off x="363036" y="4691474"/>
            <a:ext cx="2591857" cy="1405783"/>
          </a:xfrm>
          <a:prstGeom prst="rect">
            <a:avLst/>
          </a:prstGeom>
        </p:spPr>
        <p:txBody>
          <a:bodyPr anchor="t" rtlCol="false" tIns="0" lIns="0" bIns="0" rIns="0">
            <a:spAutoFit/>
          </a:bodyPr>
          <a:lstStyle/>
          <a:p>
            <a:pPr algn="ctr">
              <a:lnSpc>
                <a:spcPts val="2309"/>
              </a:lnSpc>
            </a:pPr>
            <a:r>
              <a:rPr lang="en-US" sz="1649">
                <a:solidFill>
                  <a:srgbClr val="151716"/>
                </a:solidFill>
                <a:latin typeface="Poppins"/>
              </a:rPr>
              <a:t>Projeto Website para Divulgação de Currículo Cloud Computing</a:t>
            </a:r>
          </a:p>
          <a:p>
            <a:pPr algn="ctr">
              <a:lnSpc>
                <a:spcPts val="2029"/>
              </a:lnSpc>
            </a:pPr>
            <a:r>
              <a:rPr lang="en-US" sz="1449">
                <a:solidFill>
                  <a:srgbClr val="151716"/>
                </a:solidFill>
                <a:latin typeface="Poppins Bold"/>
              </a:rPr>
              <a:t>AWS Amazon Web Service</a:t>
            </a:r>
          </a:p>
          <a:p>
            <a:pPr algn="ctr">
              <a:lnSpc>
                <a:spcPts val="230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66716"/>
            <a:ext cx="9753600" cy="3762684"/>
            <a:chOff x="0" y="0"/>
            <a:chExt cx="9556236" cy="3686546"/>
          </a:xfrm>
        </p:grpSpPr>
        <p:sp>
          <p:nvSpPr>
            <p:cNvPr name="Freeform 3" id="3"/>
            <p:cNvSpPr/>
            <p:nvPr/>
          </p:nvSpPr>
          <p:spPr>
            <a:xfrm flipH="false" flipV="false" rot="0">
              <a:off x="0" y="0"/>
              <a:ext cx="9556235" cy="3686546"/>
            </a:xfrm>
            <a:custGeom>
              <a:avLst/>
              <a:gdLst/>
              <a:ahLst/>
              <a:cxnLst/>
              <a:rect r="r" b="b" t="t" l="l"/>
              <a:pathLst>
                <a:path h="3686546" w="9556235">
                  <a:moveTo>
                    <a:pt x="0" y="0"/>
                  </a:moveTo>
                  <a:lnTo>
                    <a:pt x="9556235" y="0"/>
                  </a:lnTo>
                  <a:lnTo>
                    <a:pt x="9556235" y="3686546"/>
                  </a:lnTo>
                  <a:lnTo>
                    <a:pt x="0" y="3686546"/>
                  </a:lnTo>
                  <a:close/>
                </a:path>
              </a:pathLst>
            </a:custGeom>
            <a:solidFill>
              <a:srgbClr val="F8B400"/>
            </a:solidFill>
          </p:spPr>
        </p:sp>
      </p:grpSp>
      <p:sp>
        <p:nvSpPr>
          <p:cNvPr name="TextBox 4" id="4"/>
          <p:cNvSpPr txBox="true"/>
          <p:nvPr/>
        </p:nvSpPr>
        <p:spPr>
          <a:xfrm rot="0">
            <a:off x="1873293" y="931411"/>
            <a:ext cx="6007013" cy="1420274"/>
          </a:xfrm>
          <a:prstGeom prst="rect">
            <a:avLst/>
          </a:prstGeom>
        </p:spPr>
        <p:txBody>
          <a:bodyPr anchor="t" rtlCol="false" tIns="0" lIns="0" bIns="0" rIns="0">
            <a:spAutoFit/>
          </a:bodyPr>
          <a:lstStyle/>
          <a:p>
            <a:pPr algn="ctr">
              <a:lnSpc>
                <a:spcPts val="5186"/>
              </a:lnSpc>
            </a:pPr>
            <a:r>
              <a:rPr lang="en-US" sz="5517">
                <a:solidFill>
                  <a:srgbClr val="000000"/>
                </a:solidFill>
                <a:latin typeface="Binggo Wood"/>
              </a:rPr>
              <a:t>AWS Certificate Manager - ACM</a:t>
            </a:r>
          </a:p>
        </p:txBody>
      </p:sp>
      <p:sp>
        <p:nvSpPr>
          <p:cNvPr name="Freeform 5" id="5"/>
          <p:cNvSpPr/>
          <p:nvPr/>
        </p:nvSpPr>
        <p:spPr>
          <a:xfrm flipH="false" flipV="false" rot="0">
            <a:off x="-2720207" y="-1192248"/>
            <a:ext cx="4663210" cy="3228116"/>
          </a:xfrm>
          <a:custGeom>
            <a:avLst/>
            <a:gdLst/>
            <a:ahLst/>
            <a:cxnLst/>
            <a:rect r="r" b="b" t="t" l="l"/>
            <a:pathLst>
              <a:path h="3228116" w="4663210">
                <a:moveTo>
                  <a:pt x="0" y="0"/>
                </a:moveTo>
                <a:lnTo>
                  <a:pt x="4663210" y="0"/>
                </a:lnTo>
                <a:lnTo>
                  <a:pt x="4663210" y="3228116"/>
                </a:lnTo>
                <a:lnTo>
                  <a:pt x="0" y="322811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46107" y="-756745"/>
            <a:ext cx="5754869" cy="3983820"/>
          </a:xfrm>
          <a:custGeom>
            <a:avLst/>
            <a:gdLst/>
            <a:ahLst/>
            <a:cxnLst/>
            <a:rect r="r" b="b" t="t" l="l"/>
            <a:pathLst>
              <a:path h="3983820" w="5754869">
                <a:moveTo>
                  <a:pt x="0" y="0"/>
                </a:moveTo>
                <a:lnTo>
                  <a:pt x="5754869" y="0"/>
                </a:lnTo>
                <a:lnTo>
                  <a:pt x="5754869" y="3983820"/>
                </a:lnTo>
                <a:lnTo>
                  <a:pt x="0" y="398382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61930" y="3363090"/>
            <a:ext cx="1411364" cy="1411364"/>
          </a:xfrm>
          <a:custGeom>
            <a:avLst/>
            <a:gdLst/>
            <a:ahLst/>
            <a:cxnLst/>
            <a:rect r="r" b="b" t="t" l="l"/>
            <a:pathLst>
              <a:path h="1411364" w="1411364">
                <a:moveTo>
                  <a:pt x="0" y="0"/>
                </a:moveTo>
                <a:lnTo>
                  <a:pt x="1411363" y="0"/>
                </a:lnTo>
                <a:lnTo>
                  <a:pt x="1411363" y="1411364"/>
                </a:lnTo>
                <a:lnTo>
                  <a:pt x="0" y="14113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257463" y="3315465"/>
            <a:ext cx="6764617" cy="1075846"/>
          </a:xfrm>
          <a:prstGeom prst="rect">
            <a:avLst/>
          </a:prstGeom>
        </p:spPr>
        <p:txBody>
          <a:bodyPr anchor="t" rtlCol="false" tIns="0" lIns="0" bIns="0" rIns="0">
            <a:spAutoFit/>
          </a:bodyPr>
          <a:lstStyle/>
          <a:p>
            <a:pPr algn="just">
              <a:lnSpc>
                <a:spcPts val="2120"/>
              </a:lnSpc>
            </a:pPr>
            <a:r>
              <a:rPr lang="en-US" sz="1514">
                <a:solidFill>
                  <a:srgbClr val="151716"/>
                </a:solidFill>
                <a:latin typeface="Poppins"/>
              </a:rPr>
              <a:t>Um serviço oferecido pela Amazon Web Services (AWS) que facilita a provisionamento, gerenciamento e implantação de certificados SSL/TLS para proteger as comunicações em suas aplicações e websites hospedados na AWS</a:t>
            </a:r>
          </a:p>
        </p:txBody>
      </p:sp>
      <p:sp>
        <p:nvSpPr>
          <p:cNvPr name="TextBox 9" id="9"/>
          <p:cNvSpPr txBox="true"/>
          <p:nvPr/>
        </p:nvSpPr>
        <p:spPr>
          <a:xfrm rot="0">
            <a:off x="2247938" y="4639523"/>
            <a:ext cx="6774142" cy="809173"/>
          </a:xfrm>
          <a:prstGeom prst="rect">
            <a:avLst/>
          </a:prstGeom>
        </p:spPr>
        <p:txBody>
          <a:bodyPr anchor="t" rtlCol="false" tIns="0" lIns="0" bIns="0" rIns="0">
            <a:spAutoFit/>
          </a:bodyPr>
          <a:lstStyle/>
          <a:p>
            <a:pPr algn="just">
              <a:lnSpc>
                <a:spcPts val="2120"/>
              </a:lnSpc>
            </a:pPr>
            <a:r>
              <a:rPr lang="en-US" sz="1514">
                <a:solidFill>
                  <a:srgbClr val="151716"/>
                </a:solidFill>
                <a:latin typeface="Poppins"/>
              </a:rPr>
              <a:t>ACM simplifica o processo de obtenção e provisionamento de certificados SSL/TLS para uso em aplicativos, websites, APIs e outros serviços hospedados na AWS</a:t>
            </a:r>
          </a:p>
        </p:txBody>
      </p:sp>
      <p:sp>
        <p:nvSpPr>
          <p:cNvPr name="TextBox 10" id="10"/>
          <p:cNvSpPr txBox="true"/>
          <p:nvPr/>
        </p:nvSpPr>
        <p:spPr>
          <a:xfrm rot="0">
            <a:off x="461930" y="5715396"/>
            <a:ext cx="8560150" cy="1075846"/>
          </a:xfrm>
          <a:prstGeom prst="rect">
            <a:avLst/>
          </a:prstGeom>
        </p:spPr>
        <p:txBody>
          <a:bodyPr anchor="t" rtlCol="false" tIns="0" lIns="0" bIns="0" rIns="0">
            <a:spAutoFit/>
          </a:bodyPr>
          <a:lstStyle/>
          <a:p>
            <a:pPr algn="just">
              <a:lnSpc>
                <a:spcPts val="2120"/>
              </a:lnSpc>
            </a:pPr>
            <a:r>
              <a:rPr lang="en-US" sz="1514">
                <a:solidFill>
                  <a:srgbClr val="151716"/>
                </a:solidFill>
                <a:latin typeface="Poppins"/>
              </a:rPr>
              <a:t> Totalmente integrado com outros serviços da AWS, como Amazon CloudFront, Elastic Load Balancer (ELB), API Gateway, Elastic Beanstalk e outros, permitindo fácil implantação de certificados SSL/TLS.</a:t>
            </a:r>
          </a:p>
          <a:p>
            <a:pPr algn="just">
              <a:lnSpc>
                <a:spcPts val="21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179975"/>
            <a:ext cx="9753600" cy="4538151"/>
            <a:chOff x="0" y="0"/>
            <a:chExt cx="9556236" cy="4446321"/>
          </a:xfrm>
        </p:grpSpPr>
        <p:sp>
          <p:nvSpPr>
            <p:cNvPr name="Freeform 3" id="3"/>
            <p:cNvSpPr/>
            <p:nvPr/>
          </p:nvSpPr>
          <p:spPr>
            <a:xfrm flipH="false" flipV="false" rot="0">
              <a:off x="0" y="0"/>
              <a:ext cx="9556235" cy="4446321"/>
            </a:xfrm>
            <a:custGeom>
              <a:avLst/>
              <a:gdLst/>
              <a:ahLst/>
              <a:cxnLst/>
              <a:rect r="r" b="b" t="t" l="l"/>
              <a:pathLst>
                <a:path h="4446321" w="9556235">
                  <a:moveTo>
                    <a:pt x="0" y="0"/>
                  </a:moveTo>
                  <a:lnTo>
                    <a:pt x="9556235" y="0"/>
                  </a:lnTo>
                  <a:lnTo>
                    <a:pt x="9556235" y="4446321"/>
                  </a:lnTo>
                  <a:lnTo>
                    <a:pt x="0" y="4446321"/>
                  </a:lnTo>
                  <a:close/>
                </a:path>
              </a:pathLst>
            </a:custGeom>
            <a:solidFill>
              <a:srgbClr val="F8B400"/>
            </a:solidFill>
          </p:spPr>
        </p:sp>
      </p:grpSp>
      <p:sp>
        <p:nvSpPr>
          <p:cNvPr name="TextBox 4" id="4"/>
          <p:cNvSpPr txBox="true"/>
          <p:nvPr/>
        </p:nvSpPr>
        <p:spPr>
          <a:xfrm rot="0">
            <a:off x="861141" y="488485"/>
            <a:ext cx="6007013" cy="1999513"/>
          </a:xfrm>
          <a:prstGeom prst="rect">
            <a:avLst/>
          </a:prstGeom>
        </p:spPr>
        <p:txBody>
          <a:bodyPr anchor="t" rtlCol="false" tIns="0" lIns="0" bIns="0" rIns="0">
            <a:spAutoFit/>
          </a:bodyPr>
          <a:lstStyle/>
          <a:p>
            <a:pPr algn="ctr">
              <a:lnSpc>
                <a:spcPts val="4716"/>
              </a:lnSpc>
            </a:pPr>
            <a:r>
              <a:rPr lang="en-US" sz="5017">
                <a:solidFill>
                  <a:srgbClr val="000000"/>
                </a:solidFill>
                <a:latin typeface="Binggo Wood"/>
              </a:rPr>
              <a:t> Passos para Implementação:</a:t>
            </a:r>
          </a:p>
          <a:p>
            <a:pPr algn="ctr">
              <a:lnSpc>
                <a:spcPts val="5562"/>
              </a:lnSpc>
            </a:pPr>
          </a:p>
        </p:txBody>
      </p:sp>
      <p:sp>
        <p:nvSpPr>
          <p:cNvPr name="Freeform 5" id="5"/>
          <p:cNvSpPr/>
          <p:nvPr/>
        </p:nvSpPr>
        <p:spPr>
          <a:xfrm flipH="false" flipV="false" rot="0">
            <a:off x="-2720207" y="-1192248"/>
            <a:ext cx="4663210" cy="3228116"/>
          </a:xfrm>
          <a:custGeom>
            <a:avLst/>
            <a:gdLst/>
            <a:ahLst/>
            <a:cxnLst/>
            <a:rect r="r" b="b" t="t" l="l"/>
            <a:pathLst>
              <a:path h="3228116" w="4663210">
                <a:moveTo>
                  <a:pt x="0" y="0"/>
                </a:moveTo>
                <a:lnTo>
                  <a:pt x="4663210" y="0"/>
                </a:lnTo>
                <a:lnTo>
                  <a:pt x="4663210" y="3228116"/>
                </a:lnTo>
                <a:lnTo>
                  <a:pt x="0" y="322811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46107" y="-756745"/>
            <a:ext cx="5754869" cy="3983820"/>
          </a:xfrm>
          <a:custGeom>
            <a:avLst/>
            <a:gdLst/>
            <a:ahLst/>
            <a:cxnLst/>
            <a:rect r="r" b="b" t="t" l="l"/>
            <a:pathLst>
              <a:path h="3983820" w="5754869">
                <a:moveTo>
                  <a:pt x="0" y="0"/>
                </a:moveTo>
                <a:lnTo>
                  <a:pt x="5754869" y="0"/>
                </a:lnTo>
                <a:lnTo>
                  <a:pt x="5754869" y="3983820"/>
                </a:lnTo>
                <a:lnTo>
                  <a:pt x="0" y="398382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733719" y="731520"/>
            <a:ext cx="1151866" cy="1151866"/>
          </a:xfrm>
          <a:custGeom>
            <a:avLst/>
            <a:gdLst/>
            <a:ahLst/>
            <a:cxnLst/>
            <a:rect r="r" b="b" t="t" l="l"/>
            <a:pathLst>
              <a:path h="1151866" w="1151866">
                <a:moveTo>
                  <a:pt x="0" y="0"/>
                </a:moveTo>
                <a:lnTo>
                  <a:pt x="1151866" y="0"/>
                </a:lnTo>
                <a:lnTo>
                  <a:pt x="1151866" y="1151866"/>
                </a:lnTo>
                <a:lnTo>
                  <a:pt x="0" y="11518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31520" y="2617818"/>
            <a:ext cx="1660594" cy="1658205"/>
          </a:xfrm>
          <a:prstGeom prst="rect">
            <a:avLst/>
          </a:prstGeom>
        </p:spPr>
        <p:txBody>
          <a:bodyPr anchor="t" rtlCol="false" tIns="0" lIns="0" bIns="0" rIns="0">
            <a:spAutoFit/>
          </a:bodyPr>
          <a:lstStyle/>
          <a:p>
            <a:pPr algn="ctr">
              <a:lnSpc>
                <a:spcPts val="1649"/>
              </a:lnSpc>
            </a:pPr>
            <a:r>
              <a:rPr lang="en-US" sz="1178">
                <a:solidFill>
                  <a:srgbClr val="151716"/>
                </a:solidFill>
                <a:latin typeface="Poppins Bold"/>
              </a:rPr>
              <a:t>1.Crie um Bucket S3</a:t>
            </a:r>
            <a:r>
              <a:rPr lang="en-US" sz="1178">
                <a:solidFill>
                  <a:srgbClr val="151716"/>
                </a:solidFill>
                <a:latin typeface="Poppins"/>
              </a:rPr>
              <a:t>:</a:t>
            </a:r>
          </a:p>
          <a:p>
            <a:pPr algn="ctr">
              <a:lnSpc>
                <a:spcPts val="1649"/>
              </a:lnSpc>
            </a:pPr>
            <a:r>
              <a:rPr lang="en-US" sz="1178">
                <a:solidFill>
                  <a:srgbClr val="151716"/>
                </a:solidFill>
                <a:latin typeface="Poppins"/>
              </a:rPr>
              <a:t>·Acesse o console da AWS, vá para o Amazon S3 e crie um bucket para armazenar seu conteúdo estático.</a:t>
            </a:r>
          </a:p>
          <a:p>
            <a:pPr algn="ctr">
              <a:lnSpc>
                <a:spcPts val="1649"/>
              </a:lnSpc>
            </a:pPr>
          </a:p>
        </p:txBody>
      </p:sp>
      <p:sp>
        <p:nvSpPr>
          <p:cNvPr name="TextBox 9" id="9"/>
          <p:cNvSpPr txBox="true"/>
          <p:nvPr/>
        </p:nvSpPr>
        <p:spPr>
          <a:xfrm rot="0">
            <a:off x="731520" y="4409373"/>
            <a:ext cx="1746256" cy="1494031"/>
          </a:xfrm>
          <a:prstGeom prst="rect">
            <a:avLst/>
          </a:prstGeom>
        </p:spPr>
        <p:txBody>
          <a:bodyPr anchor="t" rtlCol="false" tIns="0" lIns="0" bIns="0" rIns="0">
            <a:spAutoFit/>
          </a:bodyPr>
          <a:lstStyle/>
          <a:p>
            <a:pPr algn="ctr">
              <a:lnSpc>
                <a:spcPts val="1776"/>
              </a:lnSpc>
            </a:pPr>
            <a:r>
              <a:rPr lang="en-US" sz="1268">
                <a:solidFill>
                  <a:srgbClr val="151716"/>
                </a:solidFill>
                <a:latin typeface="Poppins Bold"/>
              </a:rPr>
              <a:t>2.Hospede seu website no S3:</a:t>
            </a:r>
          </a:p>
          <a:p>
            <a:pPr algn="ctr">
              <a:lnSpc>
                <a:spcPts val="1666"/>
              </a:lnSpc>
            </a:pPr>
            <a:r>
              <a:rPr lang="en-US" sz="1190">
                <a:solidFill>
                  <a:srgbClr val="151716"/>
                </a:solidFill>
                <a:latin typeface="Poppins"/>
              </a:rPr>
              <a:t>·Faça upload do seu conteúdo estático (HTML, CSS, imagens) no bucket S3.</a:t>
            </a:r>
          </a:p>
          <a:p>
            <a:pPr algn="ctr">
              <a:lnSpc>
                <a:spcPts val="1666"/>
              </a:lnSpc>
            </a:pPr>
          </a:p>
        </p:txBody>
      </p:sp>
      <p:sp>
        <p:nvSpPr>
          <p:cNvPr name="TextBox 10" id="10"/>
          <p:cNvSpPr txBox="true"/>
          <p:nvPr/>
        </p:nvSpPr>
        <p:spPr>
          <a:xfrm rot="0">
            <a:off x="3891966" y="2617818"/>
            <a:ext cx="1728885" cy="1658374"/>
          </a:xfrm>
          <a:prstGeom prst="rect">
            <a:avLst/>
          </a:prstGeom>
        </p:spPr>
        <p:txBody>
          <a:bodyPr anchor="t" rtlCol="false" tIns="0" lIns="0" bIns="0" rIns="0">
            <a:spAutoFit/>
          </a:bodyPr>
          <a:lstStyle/>
          <a:p>
            <a:pPr algn="ctr">
              <a:lnSpc>
                <a:spcPts val="1649"/>
              </a:lnSpc>
            </a:pPr>
            <a:r>
              <a:rPr lang="en-US" sz="1178">
                <a:solidFill>
                  <a:srgbClr val="151716"/>
                </a:solidFill>
                <a:latin typeface="Poppins Bold"/>
              </a:rPr>
              <a:t>3.Configure o Amazon CloudFront:</a:t>
            </a:r>
          </a:p>
          <a:p>
            <a:pPr algn="ctr">
              <a:lnSpc>
                <a:spcPts val="1649"/>
              </a:lnSpc>
            </a:pPr>
            <a:r>
              <a:rPr lang="en-US" sz="1178">
                <a:solidFill>
                  <a:srgbClr val="151716"/>
                </a:solidFill>
                <a:latin typeface="Poppins"/>
              </a:rPr>
              <a:t>·Crie uma distribuição do CloudFront e configure o S3 bucket como origem para a distribuição.</a:t>
            </a:r>
          </a:p>
          <a:p>
            <a:pPr algn="ctr">
              <a:lnSpc>
                <a:spcPts val="1649"/>
              </a:lnSpc>
            </a:pPr>
          </a:p>
        </p:txBody>
      </p:sp>
      <p:sp>
        <p:nvSpPr>
          <p:cNvPr name="TextBox 11" id="11"/>
          <p:cNvSpPr txBox="true"/>
          <p:nvPr/>
        </p:nvSpPr>
        <p:spPr>
          <a:xfrm rot="0">
            <a:off x="3891966" y="4409373"/>
            <a:ext cx="1728885" cy="1598416"/>
          </a:xfrm>
          <a:prstGeom prst="rect">
            <a:avLst/>
          </a:prstGeom>
        </p:spPr>
        <p:txBody>
          <a:bodyPr anchor="t" rtlCol="false" tIns="0" lIns="0" bIns="0" rIns="0">
            <a:spAutoFit/>
          </a:bodyPr>
          <a:lstStyle/>
          <a:p>
            <a:pPr algn="ctr">
              <a:lnSpc>
                <a:spcPts val="1649"/>
              </a:lnSpc>
            </a:pPr>
            <a:r>
              <a:rPr lang="en-US" sz="1178">
                <a:solidFill>
                  <a:srgbClr val="151716"/>
                </a:solidFill>
                <a:latin typeface="Poppins Bold"/>
              </a:rPr>
              <a:t>4.Configure o Amazon Route 53:</a:t>
            </a:r>
          </a:p>
          <a:p>
            <a:pPr algn="ctr">
              <a:lnSpc>
                <a:spcPts val="1649"/>
              </a:lnSpc>
            </a:pPr>
            <a:r>
              <a:rPr lang="en-US" sz="1178">
                <a:solidFill>
                  <a:srgbClr val="151716"/>
                </a:solidFill>
                <a:latin typeface="Poppins"/>
              </a:rPr>
              <a:t>Configure um registro DNS no Route 53 para apontar para a URL da distribuição do CloudFront.</a:t>
            </a:r>
          </a:p>
          <a:p>
            <a:pPr algn="ctr">
              <a:lnSpc>
                <a:spcPts val="1649"/>
              </a:lnSpc>
            </a:pPr>
          </a:p>
        </p:txBody>
      </p:sp>
      <p:sp>
        <p:nvSpPr>
          <p:cNvPr name="TextBox 12" id="12"/>
          <p:cNvSpPr txBox="true"/>
          <p:nvPr/>
        </p:nvSpPr>
        <p:spPr>
          <a:xfrm rot="0">
            <a:off x="6686109" y="2617818"/>
            <a:ext cx="1728885" cy="1398445"/>
          </a:xfrm>
          <a:prstGeom prst="rect">
            <a:avLst/>
          </a:prstGeom>
        </p:spPr>
        <p:txBody>
          <a:bodyPr anchor="t" rtlCol="false" tIns="0" lIns="0" bIns="0" rIns="0">
            <a:spAutoFit/>
          </a:bodyPr>
          <a:lstStyle/>
          <a:p>
            <a:pPr algn="ctr">
              <a:lnSpc>
                <a:spcPts val="1649"/>
              </a:lnSpc>
            </a:pPr>
            <a:r>
              <a:rPr lang="en-US" sz="1178">
                <a:solidFill>
                  <a:srgbClr val="151716"/>
                </a:solidFill>
                <a:latin typeface="Poppins Bold"/>
              </a:rPr>
              <a:t>5.Configure o AWS Certificate Manager:</a:t>
            </a:r>
          </a:p>
          <a:p>
            <a:pPr algn="ctr">
              <a:lnSpc>
                <a:spcPts val="1649"/>
              </a:lnSpc>
            </a:pPr>
            <a:r>
              <a:rPr lang="en-US" sz="1178">
                <a:solidFill>
                  <a:srgbClr val="151716"/>
                </a:solidFill>
                <a:latin typeface="Poppins"/>
              </a:rPr>
              <a:t>Obtenha e configure um certificado SSL/TLS usando o AWS Certificate Manager.</a:t>
            </a:r>
          </a:p>
          <a:p>
            <a:pPr algn="ctr">
              <a:lnSpc>
                <a:spcPts val="1649"/>
              </a:lnSpc>
            </a:pPr>
          </a:p>
        </p:txBody>
      </p:sp>
      <p:sp>
        <p:nvSpPr>
          <p:cNvPr name="TextBox 13" id="13"/>
          <p:cNvSpPr txBox="true"/>
          <p:nvPr/>
        </p:nvSpPr>
        <p:spPr>
          <a:xfrm rot="0">
            <a:off x="6539794" y="4409373"/>
            <a:ext cx="2107032" cy="2198329"/>
          </a:xfrm>
          <a:prstGeom prst="rect">
            <a:avLst/>
          </a:prstGeom>
        </p:spPr>
        <p:txBody>
          <a:bodyPr anchor="t" rtlCol="false" tIns="0" lIns="0" bIns="0" rIns="0">
            <a:spAutoFit/>
          </a:bodyPr>
          <a:lstStyle/>
          <a:p>
            <a:pPr algn="ctr">
              <a:lnSpc>
                <a:spcPts val="1649"/>
              </a:lnSpc>
            </a:pPr>
            <a:r>
              <a:rPr lang="en-US" sz="1178">
                <a:solidFill>
                  <a:srgbClr val="151716"/>
                </a:solidFill>
                <a:latin typeface="Poppins Bold"/>
              </a:rPr>
              <a:t>6.Configuração Adicional (Opcional) Otimização de Custos:</a:t>
            </a:r>
          </a:p>
          <a:p>
            <a:pPr algn="ctr">
              <a:lnSpc>
                <a:spcPts val="1649"/>
              </a:lnSpc>
            </a:pPr>
            <a:r>
              <a:rPr lang="en-US" sz="1178">
                <a:solidFill>
                  <a:srgbClr val="151716"/>
                </a:solidFill>
                <a:latin typeface="Poppins"/>
              </a:rPr>
              <a:t>Configure políticas de ciclo de vida no S3 para movimentar arquivos mais antigos para o armazenamento de menor custo (por exemplo, S3 Glacier).</a:t>
            </a:r>
          </a:p>
          <a:p>
            <a:pPr algn="ctr">
              <a:lnSpc>
                <a:spcPts val="164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4655" t="0" r="-14655" b="0"/>
            </a:stretch>
          </a:blipFill>
        </p:spPr>
      </p:sp>
      <p:grpSp>
        <p:nvGrpSpPr>
          <p:cNvPr name="Group 3" id="3"/>
          <p:cNvGrpSpPr/>
          <p:nvPr/>
        </p:nvGrpSpPr>
        <p:grpSpPr>
          <a:xfrm rot="0">
            <a:off x="-246380" y="1297775"/>
            <a:ext cx="10170160" cy="4719651"/>
            <a:chOff x="0" y="0"/>
            <a:chExt cx="9964367" cy="4624149"/>
          </a:xfrm>
        </p:grpSpPr>
        <p:sp>
          <p:nvSpPr>
            <p:cNvPr name="Freeform 4" id="4">
              <a:hlinkClick r:id="rId3" tooltip="https://calculator.aws#/estimate?id=2e0be10931d2a06cf9a1a56f672e2f30e157c2e6"/>
            </p:cNvPr>
            <p:cNvSpPr/>
            <p:nvPr/>
          </p:nvSpPr>
          <p:spPr>
            <a:xfrm flipH="false" flipV="false" rot="0">
              <a:off x="0" y="0"/>
              <a:ext cx="9964366" cy="4624149"/>
            </a:xfrm>
            <a:custGeom>
              <a:avLst/>
              <a:gdLst/>
              <a:ahLst/>
              <a:cxnLst/>
              <a:rect r="r" b="b" t="t" l="l"/>
              <a:pathLst>
                <a:path h="4624149" w="9964366">
                  <a:moveTo>
                    <a:pt x="0" y="0"/>
                  </a:moveTo>
                  <a:lnTo>
                    <a:pt x="9964366" y="0"/>
                  </a:lnTo>
                  <a:lnTo>
                    <a:pt x="9964366" y="4624149"/>
                  </a:lnTo>
                  <a:lnTo>
                    <a:pt x="0" y="4624149"/>
                  </a:lnTo>
                  <a:close/>
                </a:path>
              </a:pathLst>
            </a:custGeom>
            <a:solidFill>
              <a:srgbClr val="F8B400"/>
            </a:solidFill>
          </p:spPr>
        </p:sp>
      </p:grpSp>
      <p:sp>
        <p:nvSpPr>
          <p:cNvPr name="Freeform 5" id="5"/>
          <p:cNvSpPr/>
          <p:nvPr/>
        </p:nvSpPr>
        <p:spPr>
          <a:xfrm flipH="false" flipV="false" rot="0">
            <a:off x="5814269" y="1297775"/>
            <a:ext cx="4109511" cy="1798687"/>
          </a:xfrm>
          <a:custGeom>
            <a:avLst/>
            <a:gdLst/>
            <a:ahLst/>
            <a:cxnLst/>
            <a:rect r="r" b="b" t="t" l="l"/>
            <a:pathLst>
              <a:path h="1798687" w="4109511">
                <a:moveTo>
                  <a:pt x="0" y="0"/>
                </a:moveTo>
                <a:lnTo>
                  <a:pt x="4109511" y="0"/>
                </a:lnTo>
                <a:lnTo>
                  <a:pt x="4109511" y="1798687"/>
                </a:lnTo>
                <a:lnTo>
                  <a:pt x="0" y="1798687"/>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58160" r="0" b="0"/>
            </a:stretch>
          </a:blipFill>
        </p:spPr>
      </p:sp>
      <p:sp>
        <p:nvSpPr>
          <p:cNvPr name="Freeform 6" id="6"/>
          <p:cNvSpPr/>
          <p:nvPr/>
        </p:nvSpPr>
        <p:spPr>
          <a:xfrm flipH="false" flipV="false" rot="-10800000">
            <a:off x="-11642" y="4528366"/>
            <a:ext cx="3092351" cy="1489060"/>
          </a:xfrm>
          <a:custGeom>
            <a:avLst/>
            <a:gdLst/>
            <a:ahLst/>
            <a:cxnLst/>
            <a:rect r="r" b="b" t="t" l="l"/>
            <a:pathLst>
              <a:path h="1489060" w="3092351">
                <a:moveTo>
                  <a:pt x="0" y="0"/>
                </a:moveTo>
                <a:lnTo>
                  <a:pt x="3092351" y="0"/>
                </a:lnTo>
                <a:lnTo>
                  <a:pt x="3092351" y="1489059"/>
                </a:lnTo>
                <a:lnTo>
                  <a:pt x="0" y="1489059"/>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91047" r="-32892" b="0"/>
            </a:stretch>
          </a:blipFill>
        </p:spPr>
      </p:sp>
      <p:sp>
        <p:nvSpPr>
          <p:cNvPr name="Freeform 7" id="7"/>
          <p:cNvSpPr/>
          <p:nvPr/>
        </p:nvSpPr>
        <p:spPr>
          <a:xfrm flipH="false" flipV="false" rot="0">
            <a:off x="247125" y="2375248"/>
            <a:ext cx="4591575" cy="1335481"/>
          </a:xfrm>
          <a:custGeom>
            <a:avLst/>
            <a:gdLst/>
            <a:ahLst/>
            <a:cxnLst/>
            <a:rect r="r" b="b" t="t" l="l"/>
            <a:pathLst>
              <a:path h="1335481" w="4591575">
                <a:moveTo>
                  <a:pt x="0" y="0"/>
                </a:moveTo>
                <a:lnTo>
                  <a:pt x="4591575" y="0"/>
                </a:lnTo>
                <a:lnTo>
                  <a:pt x="4591575" y="1335481"/>
                </a:lnTo>
                <a:lnTo>
                  <a:pt x="0" y="1335481"/>
                </a:lnTo>
                <a:lnTo>
                  <a:pt x="0" y="0"/>
                </a:lnTo>
                <a:close/>
              </a:path>
            </a:pathLst>
          </a:custGeom>
          <a:blipFill>
            <a:blip r:embed="rId6"/>
            <a:stretch>
              <a:fillRect l="0" t="0" r="0" b="0"/>
            </a:stretch>
          </a:blipFill>
        </p:spPr>
      </p:sp>
      <p:sp>
        <p:nvSpPr>
          <p:cNvPr name="Freeform 8" id="8"/>
          <p:cNvSpPr/>
          <p:nvPr/>
        </p:nvSpPr>
        <p:spPr>
          <a:xfrm flipH="false" flipV="false" rot="0">
            <a:off x="5142091" y="2375248"/>
            <a:ext cx="4459080" cy="2153117"/>
          </a:xfrm>
          <a:custGeom>
            <a:avLst/>
            <a:gdLst/>
            <a:ahLst/>
            <a:cxnLst/>
            <a:rect r="r" b="b" t="t" l="l"/>
            <a:pathLst>
              <a:path h="2153117" w="4459080">
                <a:moveTo>
                  <a:pt x="0" y="0"/>
                </a:moveTo>
                <a:lnTo>
                  <a:pt x="4459079" y="0"/>
                </a:lnTo>
                <a:lnTo>
                  <a:pt x="4459079" y="2153118"/>
                </a:lnTo>
                <a:lnTo>
                  <a:pt x="0" y="2153118"/>
                </a:lnTo>
                <a:lnTo>
                  <a:pt x="0" y="0"/>
                </a:lnTo>
                <a:close/>
              </a:path>
            </a:pathLst>
          </a:custGeom>
          <a:blipFill>
            <a:blip r:embed="rId7"/>
            <a:stretch>
              <a:fillRect l="0" t="0" r="0" b="0"/>
            </a:stretch>
          </a:blipFill>
        </p:spPr>
      </p:sp>
      <p:sp>
        <p:nvSpPr>
          <p:cNvPr name="TextBox 9" id="9"/>
          <p:cNvSpPr txBox="true"/>
          <p:nvPr/>
        </p:nvSpPr>
        <p:spPr>
          <a:xfrm rot="0">
            <a:off x="247125" y="1374733"/>
            <a:ext cx="7050953" cy="894660"/>
          </a:xfrm>
          <a:prstGeom prst="rect">
            <a:avLst/>
          </a:prstGeom>
        </p:spPr>
        <p:txBody>
          <a:bodyPr anchor="t" rtlCol="false" tIns="0" lIns="0" bIns="0" rIns="0">
            <a:spAutoFit/>
          </a:bodyPr>
          <a:lstStyle/>
          <a:p>
            <a:pPr>
              <a:lnSpc>
                <a:spcPts val="6860"/>
              </a:lnSpc>
              <a:spcBef>
                <a:spcPct val="0"/>
              </a:spcBef>
            </a:pPr>
            <a:r>
              <a:rPr lang="en-US" sz="4900">
                <a:solidFill>
                  <a:srgbClr val="000000"/>
                </a:solidFill>
                <a:latin typeface="Binggo Wood"/>
              </a:rPr>
              <a:t>Estimativa de Custo</a:t>
            </a:r>
          </a:p>
        </p:txBody>
      </p:sp>
      <p:sp>
        <p:nvSpPr>
          <p:cNvPr name="TextBox 10" id="10"/>
          <p:cNvSpPr txBox="true"/>
          <p:nvPr/>
        </p:nvSpPr>
        <p:spPr>
          <a:xfrm rot="0">
            <a:off x="2478011" y="4741007"/>
            <a:ext cx="5894549" cy="452161"/>
          </a:xfrm>
          <a:prstGeom prst="rect">
            <a:avLst/>
          </a:prstGeom>
        </p:spPr>
        <p:txBody>
          <a:bodyPr anchor="t" rtlCol="false" tIns="0" lIns="0" bIns="0" rIns="0">
            <a:spAutoFit/>
          </a:bodyPr>
          <a:lstStyle/>
          <a:p>
            <a:pPr algn="ctr">
              <a:lnSpc>
                <a:spcPts val="1852"/>
              </a:lnSpc>
            </a:pPr>
            <a:r>
              <a:rPr lang="en-US" sz="1323" u="sng">
                <a:solidFill>
                  <a:srgbClr val="000000"/>
                </a:solidFill>
                <a:latin typeface="Open Sans Extra Bold"/>
                <a:hlinkClick r:id="rId8" tooltip="https://calculator.aws#/estimate?id=d2f9ef7255b01c4cc6005ef4e58653084f28392c"/>
              </a:rPr>
              <a:t>https://calculator.aws/#/estimate?id=d2f9ef7255b01c4cc6005ef4e58653084f28392c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4655" t="0" r="-14655" b="0"/>
            </a:stretch>
          </a:blipFill>
        </p:spPr>
      </p:sp>
      <p:grpSp>
        <p:nvGrpSpPr>
          <p:cNvPr name="Group 3" id="3"/>
          <p:cNvGrpSpPr/>
          <p:nvPr/>
        </p:nvGrpSpPr>
        <p:grpSpPr>
          <a:xfrm rot="0">
            <a:off x="-246380" y="1297775"/>
            <a:ext cx="10170160" cy="4719651"/>
            <a:chOff x="0" y="0"/>
            <a:chExt cx="9964367" cy="4624149"/>
          </a:xfrm>
        </p:grpSpPr>
        <p:sp>
          <p:nvSpPr>
            <p:cNvPr name="Freeform 4" id="4">
              <a:hlinkClick r:id="rId3" tooltip="https://dv8bojup3zpz1.cloudfront.net"/>
            </p:cNvPr>
            <p:cNvSpPr/>
            <p:nvPr/>
          </p:nvSpPr>
          <p:spPr>
            <a:xfrm flipH="false" flipV="false" rot="0">
              <a:off x="0" y="0"/>
              <a:ext cx="9964366" cy="4624149"/>
            </a:xfrm>
            <a:custGeom>
              <a:avLst/>
              <a:gdLst/>
              <a:ahLst/>
              <a:cxnLst/>
              <a:rect r="r" b="b" t="t" l="l"/>
              <a:pathLst>
                <a:path h="4624149" w="9964366">
                  <a:moveTo>
                    <a:pt x="0" y="0"/>
                  </a:moveTo>
                  <a:lnTo>
                    <a:pt x="9964366" y="0"/>
                  </a:lnTo>
                  <a:lnTo>
                    <a:pt x="9964366" y="4624149"/>
                  </a:lnTo>
                  <a:lnTo>
                    <a:pt x="0" y="4624149"/>
                  </a:lnTo>
                  <a:close/>
                </a:path>
              </a:pathLst>
            </a:custGeom>
            <a:solidFill>
              <a:srgbClr val="F8B400"/>
            </a:solidFill>
          </p:spPr>
        </p:sp>
      </p:grpSp>
      <p:sp>
        <p:nvSpPr>
          <p:cNvPr name="Freeform 5" id="5"/>
          <p:cNvSpPr/>
          <p:nvPr/>
        </p:nvSpPr>
        <p:spPr>
          <a:xfrm flipH="false" flipV="false" rot="0">
            <a:off x="5814269" y="1297775"/>
            <a:ext cx="4109511" cy="1798687"/>
          </a:xfrm>
          <a:custGeom>
            <a:avLst/>
            <a:gdLst/>
            <a:ahLst/>
            <a:cxnLst/>
            <a:rect r="r" b="b" t="t" l="l"/>
            <a:pathLst>
              <a:path h="1798687" w="4109511">
                <a:moveTo>
                  <a:pt x="0" y="0"/>
                </a:moveTo>
                <a:lnTo>
                  <a:pt x="4109511" y="0"/>
                </a:lnTo>
                <a:lnTo>
                  <a:pt x="4109511" y="1798687"/>
                </a:lnTo>
                <a:lnTo>
                  <a:pt x="0" y="1798687"/>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58160" r="0" b="0"/>
            </a:stretch>
          </a:blipFill>
        </p:spPr>
      </p:sp>
      <p:sp>
        <p:nvSpPr>
          <p:cNvPr name="Freeform 6" id="6"/>
          <p:cNvSpPr/>
          <p:nvPr/>
        </p:nvSpPr>
        <p:spPr>
          <a:xfrm flipH="false" flipV="false" rot="-10800000">
            <a:off x="-11642" y="4528366"/>
            <a:ext cx="3092351" cy="1489060"/>
          </a:xfrm>
          <a:custGeom>
            <a:avLst/>
            <a:gdLst/>
            <a:ahLst/>
            <a:cxnLst/>
            <a:rect r="r" b="b" t="t" l="l"/>
            <a:pathLst>
              <a:path h="1489060" w="3092351">
                <a:moveTo>
                  <a:pt x="0" y="0"/>
                </a:moveTo>
                <a:lnTo>
                  <a:pt x="3092351" y="0"/>
                </a:lnTo>
                <a:lnTo>
                  <a:pt x="3092351" y="1489059"/>
                </a:lnTo>
                <a:lnTo>
                  <a:pt x="0" y="1489059"/>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91047" r="-32892" b="0"/>
            </a:stretch>
          </a:blipFill>
        </p:spPr>
      </p:sp>
      <p:sp>
        <p:nvSpPr>
          <p:cNvPr name="Freeform 7" id="7"/>
          <p:cNvSpPr/>
          <p:nvPr/>
        </p:nvSpPr>
        <p:spPr>
          <a:xfrm flipH="false" flipV="false" rot="0">
            <a:off x="4603083" y="2446413"/>
            <a:ext cx="2422373" cy="2422373"/>
          </a:xfrm>
          <a:custGeom>
            <a:avLst/>
            <a:gdLst/>
            <a:ahLst/>
            <a:cxnLst/>
            <a:rect r="r" b="b" t="t" l="l"/>
            <a:pathLst>
              <a:path h="2422373" w="2422373">
                <a:moveTo>
                  <a:pt x="0" y="0"/>
                </a:moveTo>
                <a:lnTo>
                  <a:pt x="2422373" y="0"/>
                </a:lnTo>
                <a:lnTo>
                  <a:pt x="2422373" y="2422374"/>
                </a:lnTo>
                <a:lnTo>
                  <a:pt x="0" y="2422374"/>
                </a:lnTo>
                <a:lnTo>
                  <a:pt x="0" y="0"/>
                </a:lnTo>
                <a:close/>
              </a:path>
            </a:pathLst>
          </a:custGeom>
          <a:blipFill>
            <a:blip r:embed="rId6"/>
            <a:stretch>
              <a:fillRect l="0" t="0" r="0" b="0"/>
            </a:stretch>
          </a:blipFill>
        </p:spPr>
      </p:sp>
      <p:sp>
        <p:nvSpPr>
          <p:cNvPr name="TextBox 8" id="8"/>
          <p:cNvSpPr txBox="true"/>
          <p:nvPr/>
        </p:nvSpPr>
        <p:spPr>
          <a:xfrm rot="0">
            <a:off x="731520" y="1392098"/>
            <a:ext cx="3364801" cy="1165817"/>
          </a:xfrm>
          <a:prstGeom prst="rect">
            <a:avLst/>
          </a:prstGeom>
        </p:spPr>
        <p:txBody>
          <a:bodyPr anchor="t" rtlCol="false" tIns="0" lIns="0" bIns="0" rIns="0">
            <a:spAutoFit/>
          </a:bodyPr>
          <a:lstStyle/>
          <a:p>
            <a:pPr>
              <a:lnSpc>
                <a:spcPts val="8960"/>
              </a:lnSpc>
              <a:spcBef>
                <a:spcPct val="0"/>
              </a:spcBef>
            </a:pPr>
            <a:r>
              <a:rPr lang="en-US" sz="6400">
                <a:solidFill>
                  <a:srgbClr val="000000"/>
                </a:solidFill>
                <a:latin typeface="Binggo Wood"/>
              </a:rPr>
              <a:t>Visite</a:t>
            </a:r>
          </a:p>
        </p:txBody>
      </p:sp>
      <p:sp>
        <p:nvSpPr>
          <p:cNvPr name="TextBox 9" id="9"/>
          <p:cNvSpPr txBox="true"/>
          <p:nvPr/>
        </p:nvSpPr>
        <p:spPr>
          <a:xfrm rot="0">
            <a:off x="731520" y="2302686"/>
            <a:ext cx="2993221" cy="434256"/>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Binggo Wood"/>
              </a:rPr>
              <a:t>Recrutamento Online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23240" y="1248423"/>
            <a:ext cx="3252197" cy="997878"/>
          </a:xfrm>
          <a:prstGeom prst="rect">
            <a:avLst/>
          </a:prstGeom>
        </p:spPr>
        <p:txBody>
          <a:bodyPr anchor="t" rtlCol="false" tIns="0" lIns="0" bIns="0" rIns="0">
            <a:spAutoFit/>
          </a:bodyPr>
          <a:lstStyle/>
          <a:p>
            <a:pPr>
              <a:lnSpc>
                <a:spcPts val="3526"/>
              </a:lnSpc>
            </a:pPr>
            <a:r>
              <a:rPr lang="en-US" sz="4300">
                <a:solidFill>
                  <a:srgbClr val="000000"/>
                </a:solidFill>
                <a:latin typeface="Binggo Wood"/>
              </a:rPr>
              <a:t>WORK TEAM</a:t>
            </a:r>
          </a:p>
        </p:txBody>
      </p:sp>
      <p:grpSp>
        <p:nvGrpSpPr>
          <p:cNvPr name="Group 3" id="3"/>
          <p:cNvGrpSpPr/>
          <p:nvPr/>
        </p:nvGrpSpPr>
        <p:grpSpPr>
          <a:xfrm rot="0">
            <a:off x="3775437" y="2085661"/>
            <a:ext cx="5429523" cy="4315139"/>
            <a:chOff x="0" y="0"/>
            <a:chExt cx="3713821" cy="2951577"/>
          </a:xfrm>
        </p:grpSpPr>
        <p:sp>
          <p:nvSpPr>
            <p:cNvPr name="Freeform 4" id="4"/>
            <p:cNvSpPr/>
            <p:nvPr/>
          </p:nvSpPr>
          <p:spPr>
            <a:xfrm flipH="false" flipV="false" rot="0">
              <a:off x="0" y="0"/>
              <a:ext cx="3713821" cy="2951577"/>
            </a:xfrm>
            <a:custGeom>
              <a:avLst/>
              <a:gdLst/>
              <a:ahLst/>
              <a:cxnLst/>
              <a:rect r="r" b="b" t="t" l="l"/>
              <a:pathLst>
                <a:path h="2951577" w="3713821">
                  <a:moveTo>
                    <a:pt x="0" y="0"/>
                  </a:moveTo>
                  <a:lnTo>
                    <a:pt x="3713821" y="0"/>
                  </a:lnTo>
                  <a:lnTo>
                    <a:pt x="3713821" y="2951577"/>
                  </a:lnTo>
                  <a:lnTo>
                    <a:pt x="0" y="2951577"/>
                  </a:lnTo>
                  <a:close/>
                </a:path>
              </a:pathLst>
            </a:custGeom>
            <a:solidFill>
              <a:srgbClr val="F8B400"/>
            </a:solidFill>
          </p:spPr>
        </p:sp>
      </p:grpSp>
      <p:sp>
        <p:nvSpPr>
          <p:cNvPr name="Freeform 5" id="5"/>
          <p:cNvSpPr/>
          <p:nvPr/>
        </p:nvSpPr>
        <p:spPr>
          <a:xfrm flipH="false" flipV="false" rot="0">
            <a:off x="-760411" y="4963955"/>
            <a:ext cx="3906158" cy="2704046"/>
          </a:xfrm>
          <a:custGeom>
            <a:avLst/>
            <a:gdLst/>
            <a:ahLst/>
            <a:cxnLst/>
            <a:rect r="r" b="b" t="t" l="l"/>
            <a:pathLst>
              <a:path h="2704046" w="3906158">
                <a:moveTo>
                  <a:pt x="0" y="0"/>
                </a:moveTo>
                <a:lnTo>
                  <a:pt x="3906158" y="0"/>
                </a:lnTo>
                <a:lnTo>
                  <a:pt x="3906158" y="2704046"/>
                </a:lnTo>
                <a:lnTo>
                  <a:pt x="0" y="270404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396933" y="-1352023"/>
            <a:ext cx="3906158" cy="2704046"/>
          </a:xfrm>
          <a:custGeom>
            <a:avLst/>
            <a:gdLst/>
            <a:ahLst/>
            <a:cxnLst/>
            <a:rect r="r" b="b" t="t" l="l"/>
            <a:pathLst>
              <a:path h="2704046" w="3906158">
                <a:moveTo>
                  <a:pt x="0" y="0"/>
                </a:moveTo>
                <a:lnTo>
                  <a:pt x="3906158" y="0"/>
                </a:lnTo>
                <a:lnTo>
                  <a:pt x="3906158" y="2704046"/>
                </a:lnTo>
                <a:lnTo>
                  <a:pt x="0" y="270404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085341" y="3226962"/>
            <a:ext cx="2744459" cy="2311937"/>
            <a:chOff x="0" y="0"/>
            <a:chExt cx="3659278" cy="3082583"/>
          </a:xfrm>
        </p:grpSpPr>
        <p:pic>
          <p:nvPicPr>
            <p:cNvPr name="Picture 8" id="8"/>
            <p:cNvPicPr>
              <a:picLocks noChangeAspect="true"/>
            </p:cNvPicPr>
            <p:nvPr/>
          </p:nvPicPr>
          <p:blipFill>
            <a:blip r:embed="rId4"/>
            <a:srcRect l="10455" t="0" r="10455" b="0"/>
            <a:stretch>
              <a:fillRect/>
            </a:stretch>
          </p:blipFill>
          <p:spPr>
            <a:xfrm flipH="false" flipV="false">
              <a:off x="0" y="0"/>
              <a:ext cx="3659278" cy="3082583"/>
            </a:xfrm>
            <a:prstGeom prst="rect">
              <a:avLst/>
            </a:prstGeom>
          </p:spPr>
        </p:pic>
      </p:grpSp>
      <p:sp>
        <p:nvSpPr>
          <p:cNvPr name="TextBox 9" id="9"/>
          <p:cNvSpPr txBox="true"/>
          <p:nvPr/>
        </p:nvSpPr>
        <p:spPr>
          <a:xfrm rot="0">
            <a:off x="3931845" y="2259278"/>
            <a:ext cx="2558353" cy="2514509"/>
          </a:xfrm>
          <a:prstGeom prst="rect">
            <a:avLst/>
          </a:prstGeom>
        </p:spPr>
        <p:txBody>
          <a:bodyPr anchor="t" rtlCol="false" tIns="0" lIns="0" bIns="0" rIns="0">
            <a:spAutoFit/>
          </a:bodyPr>
          <a:lstStyle/>
          <a:p>
            <a:pPr marL="301436" indent="-150718" lvl="1">
              <a:lnSpc>
                <a:spcPts val="2876"/>
              </a:lnSpc>
              <a:buFont typeface="Arial"/>
              <a:buChar char="•"/>
            </a:pPr>
            <a:r>
              <a:rPr lang="en-US" sz="1396">
                <a:solidFill>
                  <a:srgbClr val="000000"/>
                </a:solidFill>
                <a:latin typeface="Poppins Bold"/>
              </a:rPr>
              <a:t>ANDERSON SÁ SANTOS</a:t>
            </a:r>
          </a:p>
          <a:p>
            <a:pPr marL="301436" indent="-150718" lvl="1">
              <a:lnSpc>
                <a:spcPts val="2876"/>
              </a:lnSpc>
              <a:buFont typeface="Arial"/>
              <a:buChar char="•"/>
            </a:pPr>
            <a:r>
              <a:rPr lang="en-US" sz="1396">
                <a:solidFill>
                  <a:srgbClr val="000000"/>
                </a:solidFill>
                <a:latin typeface="Poppins Bold"/>
              </a:rPr>
              <a:t>GRAZIELA BARBOSA MORALES</a:t>
            </a:r>
          </a:p>
          <a:p>
            <a:pPr marL="301436" indent="-150718" lvl="1">
              <a:lnSpc>
                <a:spcPts val="2876"/>
              </a:lnSpc>
              <a:buFont typeface="Arial"/>
              <a:buChar char="•"/>
            </a:pPr>
            <a:r>
              <a:rPr lang="en-US" sz="1396">
                <a:solidFill>
                  <a:srgbClr val="000000"/>
                </a:solidFill>
                <a:latin typeface="Poppins Bold"/>
              </a:rPr>
              <a:t>JAMILE FARIAS</a:t>
            </a:r>
          </a:p>
          <a:p>
            <a:pPr marL="301436" indent="-150718" lvl="1">
              <a:lnSpc>
                <a:spcPts val="2876"/>
              </a:lnSpc>
              <a:buFont typeface="Arial"/>
              <a:buChar char="•"/>
            </a:pPr>
            <a:r>
              <a:rPr lang="en-US" sz="1396">
                <a:solidFill>
                  <a:srgbClr val="000000"/>
                </a:solidFill>
                <a:latin typeface="Poppins Bold"/>
              </a:rPr>
              <a:t>JOSÉ JACKSON TORRES MACÁRIO</a:t>
            </a:r>
          </a:p>
          <a:p>
            <a:pPr marL="301436" indent="-150718" lvl="1">
              <a:lnSpc>
                <a:spcPts val="2876"/>
              </a:lnSpc>
              <a:buFont typeface="Arial"/>
              <a:buChar char="•"/>
            </a:pPr>
            <a:r>
              <a:rPr lang="en-US" sz="1396">
                <a:solidFill>
                  <a:srgbClr val="000000"/>
                </a:solidFill>
                <a:latin typeface="Poppins Bold"/>
              </a:rPr>
              <a:t>YZAN BARBOSA</a:t>
            </a:r>
          </a:p>
        </p:txBody>
      </p:sp>
      <p:sp>
        <p:nvSpPr>
          <p:cNvPr name="TextBox 10" id="10"/>
          <p:cNvSpPr txBox="true"/>
          <p:nvPr/>
        </p:nvSpPr>
        <p:spPr>
          <a:xfrm rot="0">
            <a:off x="4325875" y="5001079"/>
            <a:ext cx="2578264" cy="1008964"/>
          </a:xfrm>
          <a:prstGeom prst="rect">
            <a:avLst/>
          </a:prstGeom>
        </p:spPr>
        <p:txBody>
          <a:bodyPr anchor="t" rtlCol="false" tIns="0" lIns="0" bIns="0" rIns="0">
            <a:spAutoFit/>
          </a:bodyPr>
          <a:lstStyle/>
          <a:p>
            <a:pPr algn="just">
              <a:lnSpc>
                <a:spcPts val="1576"/>
              </a:lnSpc>
            </a:pPr>
            <a:r>
              <a:rPr lang="en-US" sz="765">
                <a:solidFill>
                  <a:srgbClr val="000000"/>
                </a:solidFill>
                <a:latin typeface="Poppins Bold"/>
              </a:rPr>
              <a:t>Trabalho de Conclusão de Curso apresentado como requisito parcial para a obtenção do certificado de conclusão do curso AWS FUNDAMENTOS pela Escola da Nuvem. </a:t>
            </a:r>
          </a:p>
          <a:p>
            <a:pPr algn="just">
              <a:lnSpc>
                <a:spcPts val="1347"/>
              </a:lnSpc>
            </a:pPr>
            <a:r>
              <a:rPr lang="en-US" sz="654">
                <a:solidFill>
                  <a:srgbClr val="000000"/>
                </a:solidFill>
                <a:latin typeface="Poppins Bold"/>
              </a:rPr>
              <a:t>ORIENTADOR: VITOR TOLEDO</a:t>
            </a:r>
          </a:p>
          <a:p>
            <a:pPr algn="just" marL="14570" indent="-7285" lvl="1">
              <a:lnSpc>
                <a:spcPts val="139"/>
              </a:lnSpc>
              <a:buFont typeface="Arial"/>
              <a:buChar char="•"/>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543539" y="1463040"/>
            <a:ext cx="3676039" cy="3183284"/>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80220" t="0" r="-14923" b="0"/>
              </a:stretch>
            </a:blipFill>
          </p:spPr>
        </p:sp>
      </p:grpSp>
      <p:grpSp>
        <p:nvGrpSpPr>
          <p:cNvPr name="Group 4" id="4"/>
          <p:cNvGrpSpPr>
            <a:grpSpLocks noChangeAspect="true"/>
          </p:cNvGrpSpPr>
          <p:nvPr/>
        </p:nvGrpSpPr>
        <p:grpSpPr>
          <a:xfrm rot="0">
            <a:off x="7478530" y="-194471"/>
            <a:ext cx="3676039" cy="3183284"/>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F8B400"/>
            </a:solidFill>
            <a:ln w="12700">
              <a:solidFill>
                <a:srgbClr val="000000"/>
              </a:solidFill>
            </a:ln>
          </p:spPr>
        </p:sp>
      </p:grpSp>
      <p:grpSp>
        <p:nvGrpSpPr>
          <p:cNvPr name="Group 6" id="6"/>
          <p:cNvGrpSpPr>
            <a:grpSpLocks noChangeAspect="true"/>
          </p:cNvGrpSpPr>
          <p:nvPr/>
        </p:nvGrpSpPr>
        <p:grpSpPr>
          <a:xfrm rot="0">
            <a:off x="7478530" y="3135447"/>
            <a:ext cx="3676039" cy="3183284"/>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87" t="0" r="-14987" b="0"/>
              </a:stretch>
            </a:blipFill>
          </p:spPr>
        </p:sp>
      </p:grpSp>
      <p:grpSp>
        <p:nvGrpSpPr>
          <p:cNvPr name="Group 8" id="8"/>
          <p:cNvGrpSpPr>
            <a:grpSpLocks noChangeAspect="true"/>
          </p:cNvGrpSpPr>
          <p:nvPr/>
        </p:nvGrpSpPr>
        <p:grpSpPr>
          <a:xfrm rot="0">
            <a:off x="4543539" y="4767729"/>
            <a:ext cx="3676039" cy="3183284"/>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8401" t="0" r="-37729" b="0"/>
              </a:stretch>
            </a:blipFill>
          </p:spPr>
        </p:sp>
      </p:grpSp>
      <p:sp>
        <p:nvSpPr>
          <p:cNvPr name="Freeform 10" id="10"/>
          <p:cNvSpPr/>
          <p:nvPr/>
        </p:nvSpPr>
        <p:spPr>
          <a:xfrm flipH="false" flipV="false" rot="0">
            <a:off x="-1024870" y="-854419"/>
            <a:ext cx="3906158" cy="2704046"/>
          </a:xfrm>
          <a:custGeom>
            <a:avLst/>
            <a:gdLst/>
            <a:ahLst/>
            <a:cxnLst/>
            <a:rect r="r" b="b" t="t" l="l"/>
            <a:pathLst>
              <a:path h="2704046" w="3906158">
                <a:moveTo>
                  <a:pt x="0" y="0"/>
                </a:moveTo>
                <a:lnTo>
                  <a:pt x="3906158" y="0"/>
                </a:lnTo>
                <a:lnTo>
                  <a:pt x="3906158" y="2704045"/>
                </a:lnTo>
                <a:lnTo>
                  <a:pt x="0" y="2704045"/>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307722" y="5744709"/>
            <a:ext cx="3906158" cy="2704046"/>
          </a:xfrm>
          <a:custGeom>
            <a:avLst/>
            <a:gdLst/>
            <a:ahLst/>
            <a:cxnLst/>
            <a:rect r="r" b="b" t="t" l="l"/>
            <a:pathLst>
              <a:path h="2704046" w="3906158">
                <a:moveTo>
                  <a:pt x="0" y="0"/>
                </a:moveTo>
                <a:lnTo>
                  <a:pt x="3906158" y="0"/>
                </a:lnTo>
                <a:lnTo>
                  <a:pt x="3906158" y="2704045"/>
                </a:lnTo>
                <a:lnTo>
                  <a:pt x="0" y="2704045"/>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0" r="0" b="0"/>
            </a:stretch>
          </a:blipFill>
        </p:spPr>
      </p:sp>
      <p:grpSp>
        <p:nvGrpSpPr>
          <p:cNvPr name="Group 12" id="12"/>
          <p:cNvGrpSpPr>
            <a:grpSpLocks noChangeAspect="true"/>
          </p:cNvGrpSpPr>
          <p:nvPr/>
        </p:nvGrpSpPr>
        <p:grpSpPr>
          <a:xfrm rot="0">
            <a:off x="7207489" y="2259024"/>
            <a:ext cx="2024178" cy="1752847"/>
            <a:chOff x="0" y="0"/>
            <a:chExt cx="4282440" cy="3708400"/>
          </a:xfrm>
        </p:grpSpPr>
        <p:sp>
          <p:nvSpPr>
            <p:cNvPr name="Freeform 13" id="1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0000"/>
            </a:solidFill>
            <a:ln w="12700">
              <a:solidFill>
                <a:srgbClr val="000000"/>
              </a:solidFill>
            </a:ln>
          </p:spPr>
        </p:sp>
      </p:grpSp>
      <p:sp>
        <p:nvSpPr>
          <p:cNvPr name="TextBox 14" id="14"/>
          <p:cNvSpPr txBox="true"/>
          <p:nvPr/>
        </p:nvSpPr>
        <p:spPr>
          <a:xfrm rot="0">
            <a:off x="548640" y="2157276"/>
            <a:ext cx="3516350" cy="498657"/>
          </a:xfrm>
          <a:prstGeom prst="rect">
            <a:avLst/>
          </a:prstGeom>
        </p:spPr>
        <p:txBody>
          <a:bodyPr anchor="t" rtlCol="false" tIns="0" lIns="0" bIns="0" rIns="0">
            <a:spAutoFit/>
          </a:bodyPr>
          <a:lstStyle/>
          <a:p>
            <a:pPr>
              <a:lnSpc>
                <a:spcPts val="3294"/>
              </a:lnSpc>
            </a:pPr>
            <a:r>
              <a:rPr lang="en-US" sz="4017">
                <a:solidFill>
                  <a:srgbClr val="000000"/>
                </a:solidFill>
                <a:latin typeface="Binggo Wood"/>
              </a:rPr>
              <a:t>OBJETIVO</a:t>
            </a:r>
          </a:p>
        </p:txBody>
      </p:sp>
      <p:sp>
        <p:nvSpPr>
          <p:cNvPr name="TextBox 15" id="15"/>
          <p:cNvSpPr txBox="true"/>
          <p:nvPr/>
        </p:nvSpPr>
        <p:spPr>
          <a:xfrm rot="0">
            <a:off x="548640" y="2817858"/>
            <a:ext cx="3726348" cy="3919369"/>
          </a:xfrm>
          <a:prstGeom prst="rect">
            <a:avLst/>
          </a:prstGeom>
        </p:spPr>
        <p:txBody>
          <a:bodyPr anchor="t" rtlCol="false" tIns="0" lIns="0" bIns="0" rIns="0">
            <a:spAutoFit/>
          </a:bodyPr>
          <a:lstStyle/>
          <a:p>
            <a:pPr algn="just">
              <a:lnSpc>
                <a:spcPts val="1899"/>
              </a:lnSpc>
            </a:pPr>
            <a:r>
              <a:rPr lang="en-US" sz="1356">
                <a:solidFill>
                  <a:srgbClr val="151716"/>
                </a:solidFill>
                <a:latin typeface="Poppins"/>
              </a:rPr>
              <a:t>  O presente trabalho tem o objetivo de apresentar o tema Cloud Computing, apresentando os principais conceitos dos serviços de Clound Computing AWS (Amazon Web Service). Desenvolvimento de um web site estático (html, css, imagens) contendo os currículos dos integrantes do grupo e a implantação de um ou mais serviços na nuvem AWS, com rede de entrega de conteúdo, com baixa latência, com segurança, e armazenamento durável, para atender a demanda de 11 milhões de requisições¹ por mês.</a:t>
            </a:r>
          </a:p>
          <a:p>
            <a:pPr algn="just">
              <a:lnSpc>
                <a:spcPts val="1899"/>
              </a:lnSpc>
            </a:pPr>
          </a:p>
          <a:p>
            <a:pPr algn="r">
              <a:lnSpc>
                <a:spcPts val="1199"/>
              </a:lnSpc>
            </a:pPr>
            <a:r>
              <a:rPr lang="en-US" sz="856">
                <a:solidFill>
                  <a:srgbClr val="151716"/>
                </a:solidFill>
                <a:latin typeface="Poppins"/>
              </a:rPr>
              <a:t>¹ </a:t>
            </a:r>
            <a:r>
              <a:rPr lang="en-US" sz="856">
                <a:solidFill>
                  <a:srgbClr val="151716"/>
                </a:solidFill>
                <a:latin typeface="Poppins Bold"/>
              </a:rPr>
              <a:t>requisições do tipo get, select </a:t>
            </a:r>
          </a:p>
          <a:p>
            <a:pPr>
              <a:lnSpc>
                <a:spcPts val="18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499" y="2935001"/>
            <a:ext cx="9893648" cy="3648679"/>
            <a:chOff x="0" y="0"/>
            <a:chExt cx="6767306" cy="2495715"/>
          </a:xfrm>
        </p:grpSpPr>
        <p:sp>
          <p:nvSpPr>
            <p:cNvPr name="Freeform 3" id="3"/>
            <p:cNvSpPr/>
            <p:nvPr/>
          </p:nvSpPr>
          <p:spPr>
            <a:xfrm flipH="false" flipV="false" rot="0">
              <a:off x="0" y="0"/>
              <a:ext cx="6767306" cy="2495715"/>
            </a:xfrm>
            <a:custGeom>
              <a:avLst/>
              <a:gdLst/>
              <a:ahLst/>
              <a:cxnLst/>
              <a:rect r="r" b="b" t="t" l="l"/>
              <a:pathLst>
                <a:path h="2495715" w="6767306">
                  <a:moveTo>
                    <a:pt x="0" y="0"/>
                  </a:moveTo>
                  <a:lnTo>
                    <a:pt x="6767306" y="0"/>
                  </a:lnTo>
                  <a:lnTo>
                    <a:pt x="6767306" y="2495715"/>
                  </a:lnTo>
                  <a:lnTo>
                    <a:pt x="0" y="2495715"/>
                  </a:lnTo>
                  <a:close/>
                </a:path>
              </a:pathLst>
            </a:custGeom>
            <a:solidFill>
              <a:srgbClr val="F8B400"/>
            </a:solidFill>
          </p:spPr>
        </p:sp>
      </p:grpSp>
      <p:sp>
        <p:nvSpPr>
          <p:cNvPr name="Freeform 4" id="4"/>
          <p:cNvSpPr/>
          <p:nvPr/>
        </p:nvSpPr>
        <p:spPr>
          <a:xfrm flipH="false" flipV="false" rot="0">
            <a:off x="6774583" y="4827857"/>
            <a:ext cx="3906158" cy="2704046"/>
          </a:xfrm>
          <a:custGeom>
            <a:avLst/>
            <a:gdLst/>
            <a:ahLst/>
            <a:cxnLst/>
            <a:rect r="r" b="b" t="t" l="l"/>
            <a:pathLst>
              <a:path h="2704046" w="3906158">
                <a:moveTo>
                  <a:pt x="0" y="0"/>
                </a:moveTo>
                <a:lnTo>
                  <a:pt x="3906158" y="0"/>
                </a:lnTo>
                <a:lnTo>
                  <a:pt x="3906158" y="2704046"/>
                </a:lnTo>
                <a:lnTo>
                  <a:pt x="0" y="270404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643" y="-166921"/>
            <a:ext cx="9893648" cy="3210780"/>
          </a:xfrm>
          <a:custGeom>
            <a:avLst/>
            <a:gdLst/>
            <a:ahLst/>
            <a:cxnLst/>
            <a:rect r="r" b="b" t="t" l="l"/>
            <a:pathLst>
              <a:path h="3210780" w="9893648">
                <a:moveTo>
                  <a:pt x="0" y="0"/>
                </a:moveTo>
                <a:lnTo>
                  <a:pt x="9893648" y="0"/>
                </a:lnTo>
                <a:lnTo>
                  <a:pt x="9893648" y="3210780"/>
                </a:lnTo>
                <a:lnTo>
                  <a:pt x="0" y="3210780"/>
                </a:lnTo>
                <a:lnTo>
                  <a:pt x="0" y="0"/>
                </a:lnTo>
                <a:close/>
              </a:path>
            </a:pathLst>
          </a:custGeom>
          <a:blipFill>
            <a:blip r:embed="rId4"/>
            <a:stretch>
              <a:fillRect l="-3114" t="0" r="-3114" b="-83715"/>
            </a:stretch>
          </a:blipFill>
        </p:spPr>
      </p:sp>
      <p:sp>
        <p:nvSpPr>
          <p:cNvPr name="TextBox 6" id="6"/>
          <p:cNvSpPr txBox="true"/>
          <p:nvPr/>
        </p:nvSpPr>
        <p:spPr>
          <a:xfrm rot="0">
            <a:off x="548640" y="3549021"/>
            <a:ext cx="4650841" cy="757352"/>
          </a:xfrm>
          <a:prstGeom prst="rect">
            <a:avLst/>
          </a:prstGeom>
        </p:spPr>
        <p:txBody>
          <a:bodyPr anchor="t" rtlCol="false" tIns="0" lIns="0" bIns="0" rIns="0">
            <a:spAutoFit/>
          </a:bodyPr>
          <a:lstStyle/>
          <a:p>
            <a:pPr>
              <a:lnSpc>
                <a:spcPts val="4852"/>
              </a:lnSpc>
            </a:pPr>
            <a:r>
              <a:rPr lang="en-US" sz="5917">
                <a:solidFill>
                  <a:srgbClr val="000000"/>
                </a:solidFill>
                <a:latin typeface="Binggo Wood"/>
              </a:rPr>
              <a:t>Introdução</a:t>
            </a:r>
          </a:p>
        </p:txBody>
      </p:sp>
      <p:sp>
        <p:nvSpPr>
          <p:cNvPr name="TextBox 7" id="7"/>
          <p:cNvSpPr txBox="true"/>
          <p:nvPr/>
        </p:nvSpPr>
        <p:spPr>
          <a:xfrm rot="0">
            <a:off x="548640" y="4620698"/>
            <a:ext cx="5798400" cy="1435466"/>
          </a:xfrm>
          <a:prstGeom prst="rect">
            <a:avLst/>
          </a:prstGeom>
        </p:spPr>
        <p:txBody>
          <a:bodyPr anchor="t" rtlCol="false" tIns="0" lIns="0" bIns="0" rIns="0">
            <a:spAutoFit/>
          </a:bodyPr>
          <a:lstStyle/>
          <a:p>
            <a:pPr algn="just">
              <a:lnSpc>
                <a:spcPts val="2254"/>
              </a:lnSpc>
            </a:pPr>
            <a:r>
              <a:rPr lang="en-US" sz="1610">
                <a:solidFill>
                  <a:srgbClr val="151716"/>
                </a:solidFill>
                <a:latin typeface="Poppins"/>
              </a:rPr>
              <a:t> Para hospedar um website estático na AWS com os requisitos especificados (baixa latência, segurança, armazenamento durável, e menor custo mensal), será implementado a seguinte arquitetura cloud AWS:</a:t>
            </a:r>
          </a:p>
          <a:p>
            <a:pPr algn="just">
              <a:lnSpc>
                <a:spcPts val="225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66716"/>
            <a:ext cx="9753600" cy="3762684"/>
            <a:chOff x="0" y="0"/>
            <a:chExt cx="9556236" cy="3686546"/>
          </a:xfrm>
        </p:grpSpPr>
        <p:sp>
          <p:nvSpPr>
            <p:cNvPr name="Freeform 3" id="3"/>
            <p:cNvSpPr/>
            <p:nvPr/>
          </p:nvSpPr>
          <p:spPr>
            <a:xfrm flipH="false" flipV="false" rot="0">
              <a:off x="0" y="0"/>
              <a:ext cx="9556235" cy="3686546"/>
            </a:xfrm>
            <a:custGeom>
              <a:avLst/>
              <a:gdLst/>
              <a:ahLst/>
              <a:cxnLst/>
              <a:rect r="r" b="b" t="t" l="l"/>
              <a:pathLst>
                <a:path h="3686546" w="9556235">
                  <a:moveTo>
                    <a:pt x="0" y="0"/>
                  </a:moveTo>
                  <a:lnTo>
                    <a:pt x="9556235" y="0"/>
                  </a:lnTo>
                  <a:lnTo>
                    <a:pt x="9556235" y="3686546"/>
                  </a:lnTo>
                  <a:lnTo>
                    <a:pt x="0" y="3686546"/>
                  </a:lnTo>
                  <a:close/>
                </a:path>
              </a:pathLst>
            </a:custGeom>
            <a:solidFill>
              <a:srgbClr val="F8B400"/>
            </a:solidFill>
          </p:spPr>
        </p:sp>
      </p:grpSp>
      <p:sp>
        <p:nvSpPr>
          <p:cNvPr name="TextBox 4" id="4"/>
          <p:cNvSpPr txBox="true"/>
          <p:nvPr/>
        </p:nvSpPr>
        <p:spPr>
          <a:xfrm rot="0">
            <a:off x="1873293" y="931411"/>
            <a:ext cx="6007013" cy="823963"/>
          </a:xfrm>
          <a:prstGeom prst="rect">
            <a:avLst/>
          </a:prstGeom>
        </p:spPr>
        <p:txBody>
          <a:bodyPr anchor="t" rtlCol="false" tIns="0" lIns="0" bIns="0" rIns="0">
            <a:spAutoFit/>
          </a:bodyPr>
          <a:lstStyle/>
          <a:p>
            <a:pPr algn="ctr">
              <a:lnSpc>
                <a:spcPts val="5562"/>
              </a:lnSpc>
            </a:pPr>
            <a:r>
              <a:rPr lang="en-US" sz="5917">
                <a:solidFill>
                  <a:srgbClr val="000000"/>
                </a:solidFill>
                <a:latin typeface="Binggo Wood"/>
              </a:rPr>
              <a:t> ARQUITETURA</a:t>
            </a:r>
          </a:p>
        </p:txBody>
      </p:sp>
      <p:sp>
        <p:nvSpPr>
          <p:cNvPr name="Freeform 5" id="5"/>
          <p:cNvSpPr/>
          <p:nvPr/>
        </p:nvSpPr>
        <p:spPr>
          <a:xfrm flipH="false" flipV="false" rot="0">
            <a:off x="-2720207" y="-1192248"/>
            <a:ext cx="4663210" cy="3228116"/>
          </a:xfrm>
          <a:custGeom>
            <a:avLst/>
            <a:gdLst/>
            <a:ahLst/>
            <a:cxnLst/>
            <a:rect r="r" b="b" t="t" l="l"/>
            <a:pathLst>
              <a:path h="3228116" w="4663210">
                <a:moveTo>
                  <a:pt x="0" y="0"/>
                </a:moveTo>
                <a:lnTo>
                  <a:pt x="4663210" y="0"/>
                </a:lnTo>
                <a:lnTo>
                  <a:pt x="4663210" y="3228116"/>
                </a:lnTo>
                <a:lnTo>
                  <a:pt x="0" y="322811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46107" y="-756745"/>
            <a:ext cx="5754869" cy="3983820"/>
          </a:xfrm>
          <a:custGeom>
            <a:avLst/>
            <a:gdLst/>
            <a:ahLst/>
            <a:cxnLst/>
            <a:rect r="r" b="b" t="t" l="l"/>
            <a:pathLst>
              <a:path h="3983820" w="5754869">
                <a:moveTo>
                  <a:pt x="0" y="0"/>
                </a:moveTo>
                <a:lnTo>
                  <a:pt x="5754869" y="0"/>
                </a:lnTo>
                <a:lnTo>
                  <a:pt x="5754869" y="3983820"/>
                </a:lnTo>
                <a:lnTo>
                  <a:pt x="0" y="398382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1105" y="3227075"/>
            <a:ext cx="6882495" cy="3091018"/>
          </a:xfrm>
          <a:custGeom>
            <a:avLst/>
            <a:gdLst/>
            <a:ahLst/>
            <a:cxnLst/>
            <a:rect r="r" b="b" t="t" l="l"/>
            <a:pathLst>
              <a:path h="3091018" w="6882495">
                <a:moveTo>
                  <a:pt x="0" y="0"/>
                </a:moveTo>
                <a:lnTo>
                  <a:pt x="6882495" y="0"/>
                </a:lnTo>
                <a:lnTo>
                  <a:pt x="6882495" y="3091017"/>
                </a:lnTo>
                <a:lnTo>
                  <a:pt x="0" y="3091017"/>
                </a:lnTo>
                <a:lnTo>
                  <a:pt x="0" y="0"/>
                </a:lnTo>
                <a:close/>
              </a:path>
            </a:pathLst>
          </a:custGeom>
          <a:blipFill>
            <a:blip r:embed="rId4"/>
            <a:stretch>
              <a:fillRect l="0" t="0" r="0" b="0"/>
            </a:stretch>
          </a:blipFill>
        </p:spPr>
      </p:sp>
      <p:sp>
        <p:nvSpPr>
          <p:cNvPr name="Freeform 8" id="8"/>
          <p:cNvSpPr/>
          <p:nvPr/>
        </p:nvSpPr>
        <p:spPr>
          <a:xfrm flipH="false" flipV="false" rot="0">
            <a:off x="1549912" y="1789537"/>
            <a:ext cx="8203688" cy="4839863"/>
          </a:xfrm>
          <a:custGeom>
            <a:avLst/>
            <a:gdLst/>
            <a:ahLst/>
            <a:cxnLst/>
            <a:rect r="r" b="b" t="t" l="l"/>
            <a:pathLst>
              <a:path h="4839863" w="8203688">
                <a:moveTo>
                  <a:pt x="0" y="0"/>
                </a:moveTo>
                <a:lnTo>
                  <a:pt x="8203688" y="0"/>
                </a:lnTo>
                <a:lnTo>
                  <a:pt x="8203688" y="4839863"/>
                </a:lnTo>
                <a:lnTo>
                  <a:pt x="0" y="4839863"/>
                </a:lnTo>
                <a:lnTo>
                  <a:pt x="0" y="0"/>
                </a:lnTo>
                <a:close/>
              </a:path>
            </a:pathLst>
          </a:custGeom>
          <a:blipFill>
            <a:blip r:embed="rId5"/>
            <a:stretch>
              <a:fillRect l="-6901" t="0" r="-6901"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23240" y="1248423"/>
            <a:ext cx="3252197" cy="497815"/>
          </a:xfrm>
          <a:prstGeom prst="rect">
            <a:avLst/>
          </a:prstGeom>
        </p:spPr>
        <p:txBody>
          <a:bodyPr anchor="t" rtlCol="false" tIns="0" lIns="0" bIns="0" rIns="0">
            <a:spAutoFit/>
          </a:bodyPr>
          <a:lstStyle/>
          <a:p>
            <a:pPr>
              <a:lnSpc>
                <a:spcPts val="3280"/>
              </a:lnSpc>
            </a:pPr>
            <a:r>
              <a:rPr lang="en-US" sz="4000">
                <a:solidFill>
                  <a:srgbClr val="000000"/>
                </a:solidFill>
                <a:latin typeface="Binggo Wood"/>
              </a:rPr>
              <a:t>TECNOLOGIAS</a:t>
            </a:r>
          </a:p>
        </p:txBody>
      </p:sp>
      <p:grpSp>
        <p:nvGrpSpPr>
          <p:cNvPr name="Group 3" id="3"/>
          <p:cNvGrpSpPr/>
          <p:nvPr/>
        </p:nvGrpSpPr>
        <p:grpSpPr>
          <a:xfrm rot="0">
            <a:off x="3775437" y="2085661"/>
            <a:ext cx="5429523" cy="4315139"/>
            <a:chOff x="0" y="0"/>
            <a:chExt cx="3713821" cy="2951577"/>
          </a:xfrm>
        </p:grpSpPr>
        <p:sp>
          <p:nvSpPr>
            <p:cNvPr name="Freeform 4" id="4"/>
            <p:cNvSpPr/>
            <p:nvPr/>
          </p:nvSpPr>
          <p:spPr>
            <a:xfrm flipH="false" flipV="false" rot="0">
              <a:off x="0" y="0"/>
              <a:ext cx="3713821" cy="2951577"/>
            </a:xfrm>
            <a:custGeom>
              <a:avLst/>
              <a:gdLst/>
              <a:ahLst/>
              <a:cxnLst/>
              <a:rect r="r" b="b" t="t" l="l"/>
              <a:pathLst>
                <a:path h="2951577" w="3713821">
                  <a:moveTo>
                    <a:pt x="0" y="0"/>
                  </a:moveTo>
                  <a:lnTo>
                    <a:pt x="3713821" y="0"/>
                  </a:lnTo>
                  <a:lnTo>
                    <a:pt x="3713821" y="2951577"/>
                  </a:lnTo>
                  <a:lnTo>
                    <a:pt x="0" y="2951577"/>
                  </a:lnTo>
                  <a:close/>
                </a:path>
              </a:pathLst>
            </a:custGeom>
            <a:solidFill>
              <a:srgbClr val="F8B400"/>
            </a:solidFill>
          </p:spPr>
        </p:sp>
      </p:grpSp>
      <p:sp>
        <p:nvSpPr>
          <p:cNvPr name="Freeform 5" id="5"/>
          <p:cNvSpPr/>
          <p:nvPr/>
        </p:nvSpPr>
        <p:spPr>
          <a:xfrm flipH="false" flipV="false" rot="0">
            <a:off x="-760411" y="4963955"/>
            <a:ext cx="3906158" cy="2704046"/>
          </a:xfrm>
          <a:custGeom>
            <a:avLst/>
            <a:gdLst/>
            <a:ahLst/>
            <a:cxnLst/>
            <a:rect r="r" b="b" t="t" l="l"/>
            <a:pathLst>
              <a:path h="2704046" w="3906158">
                <a:moveTo>
                  <a:pt x="0" y="0"/>
                </a:moveTo>
                <a:lnTo>
                  <a:pt x="3906158" y="0"/>
                </a:lnTo>
                <a:lnTo>
                  <a:pt x="3906158" y="2704046"/>
                </a:lnTo>
                <a:lnTo>
                  <a:pt x="0" y="270404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396933" y="-1352023"/>
            <a:ext cx="3906158" cy="2704046"/>
          </a:xfrm>
          <a:custGeom>
            <a:avLst/>
            <a:gdLst/>
            <a:ahLst/>
            <a:cxnLst/>
            <a:rect r="r" b="b" t="t" l="l"/>
            <a:pathLst>
              <a:path h="2704046" w="3906158">
                <a:moveTo>
                  <a:pt x="0" y="0"/>
                </a:moveTo>
                <a:lnTo>
                  <a:pt x="3906158" y="0"/>
                </a:lnTo>
                <a:lnTo>
                  <a:pt x="3906158" y="2704046"/>
                </a:lnTo>
                <a:lnTo>
                  <a:pt x="0" y="270404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085341" y="3226962"/>
            <a:ext cx="2744459" cy="2311937"/>
            <a:chOff x="0" y="0"/>
            <a:chExt cx="3659278" cy="3082583"/>
          </a:xfrm>
        </p:grpSpPr>
        <p:pic>
          <p:nvPicPr>
            <p:cNvPr name="Picture 8" id="8"/>
            <p:cNvPicPr>
              <a:picLocks noChangeAspect="true"/>
            </p:cNvPicPr>
            <p:nvPr/>
          </p:nvPicPr>
          <p:blipFill>
            <a:blip r:embed="rId4"/>
            <a:srcRect l="26869" t="0" r="26869" b="0"/>
            <a:stretch>
              <a:fillRect/>
            </a:stretch>
          </p:blipFill>
          <p:spPr>
            <a:xfrm flipH="false" flipV="false">
              <a:off x="0" y="0"/>
              <a:ext cx="3659278" cy="3082583"/>
            </a:xfrm>
            <a:prstGeom prst="rect">
              <a:avLst/>
            </a:prstGeom>
          </p:spPr>
        </p:pic>
      </p:grpSp>
      <p:sp>
        <p:nvSpPr>
          <p:cNvPr name="Freeform 9" id="9"/>
          <p:cNvSpPr/>
          <p:nvPr/>
        </p:nvSpPr>
        <p:spPr>
          <a:xfrm flipH="false" flipV="false" rot="0">
            <a:off x="6827520" y="3010584"/>
            <a:ext cx="3002280" cy="3002280"/>
          </a:xfrm>
          <a:custGeom>
            <a:avLst/>
            <a:gdLst/>
            <a:ahLst/>
            <a:cxnLst/>
            <a:rect r="r" b="b" t="t" l="l"/>
            <a:pathLst>
              <a:path h="3002280" w="3002280">
                <a:moveTo>
                  <a:pt x="0" y="0"/>
                </a:moveTo>
                <a:lnTo>
                  <a:pt x="3002280" y="0"/>
                </a:lnTo>
                <a:lnTo>
                  <a:pt x="3002280" y="3002280"/>
                </a:lnTo>
                <a:lnTo>
                  <a:pt x="0" y="3002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891910" y="2284270"/>
            <a:ext cx="2842163" cy="2321095"/>
          </a:xfrm>
          <a:prstGeom prst="rect">
            <a:avLst/>
          </a:prstGeom>
        </p:spPr>
        <p:txBody>
          <a:bodyPr anchor="t" rtlCol="false" tIns="0" lIns="0" bIns="0" rIns="0">
            <a:spAutoFit/>
          </a:bodyPr>
          <a:lstStyle/>
          <a:p>
            <a:pPr marL="325382" indent="-162691" lvl="1">
              <a:lnSpc>
                <a:spcPts val="3104"/>
              </a:lnSpc>
              <a:buFont typeface="Arial"/>
              <a:buChar char="•"/>
            </a:pPr>
            <a:r>
              <a:rPr lang="en-US" sz="1507">
                <a:solidFill>
                  <a:srgbClr val="000000"/>
                </a:solidFill>
                <a:latin typeface="Poppins"/>
              </a:rPr>
              <a:t>Amazon S3 (Simple Storage Service)</a:t>
            </a:r>
          </a:p>
          <a:p>
            <a:pPr marL="325382" indent="-162691" lvl="1">
              <a:lnSpc>
                <a:spcPts val="3104"/>
              </a:lnSpc>
              <a:buFont typeface="Arial"/>
              <a:buChar char="•"/>
            </a:pPr>
            <a:r>
              <a:rPr lang="en-US" sz="1507">
                <a:solidFill>
                  <a:srgbClr val="000000"/>
                </a:solidFill>
                <a:latin typeface="Poppins"/>
              </a:rPr>
              <a:t>Amazon CloudFront</a:t>
            </a:r>
          </a:p>
          <a:p>
            <a:pPr marL="325382" indent="-162691" lvl="1">
              <a:lnSpc>
                <a:spcPts val="3104"/>
              </a:lnSpc>
              <a:buFont typeface="Arial"/>
              <a:buChar char="•"/>
            </a:pPr>
            <a:r>
              <a:rPr lang="en-US" sz="1507">
                <a:solidFill>
                  <a:srgbClr val="000000"/>
                </a:solidFill>
                <a:latin typeface="Poppins"/>
              </a:rPr>
              <a:t>Amazon Route 53</a:t>
            </a:r>
          </a:p>
          <a:p>
            <a:pPr marL="325382" indent="-162691" lvl="1">
              <a:lnSpc>
                <a:spcPts val="3104"/>
              </a:lnSpc>
              <a:buFont typeface="Arial"/>
              <a:buChar char="•"/>
            </a:pPr>
            <a:r>
              <a:rPr lang="en-US" sz="1507">
                <a:solidFill>
                  <a:srgbClr val="000000"/>
                </a:solidFill>
                <a:latin typeface="Poppins"/>
              </a:rPr>
              <a:t>AWS Certificate Manager</a:t>
            </a:r>
          </a:p>
          <a:p>
            <a:pPr>
              <a:lnSpc>
                <a:spcPts val="310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66716"/>
            <a:ext cx="9753600" cy="3762684"/>
            <a:chOff x="0" y="0"/>
            <a:chExt cx="9556236" cy="3686546"/>
          </a:xfrm>
        </p:grpSpPr>
        <p:sp>
          <p:nvSpPr>
            <p:cNvPr name="Freeform 3" id="3"/>
            <p:cNvSpPr/>
            <p:nvPr/>
          </p:nvSpPr>
          <p:spPr>
            <a:xfrm flipH="false" flipV="false" rot="0">
              <a:off x="0" y="0"/>
              <a:ext cx="9556235" cy="3686546"/>
            </a:xfrm>
            <a:custGeom>
              <a:avLst/>
              <a:gdLst/>
              <a:ahLst/>
              <a:cxnLst/>
              <a:rect r="r" b="b" t="t" l="l"/>
              <a:pathLst>
                <a:path h="3686546" w="9556235">
                  <a:moveTo>
                    <a:pt x="0" y="0"/>
                  </a:moveTo>
                  <a:lnTo>
                    <a:pt x="9556235" y="0"/>
                  </a:lnTo>
                  <a:lnTo>
                    <a:pt x="9556235" y="3686546"/>
                  </a:lnTo>
                  <a:lnTo>
                    <a:pt x="0" y="3686546"/>
                  </a:lnTo>
                  <a:close/>
                </a:path>
              </a:pathLst>
            </a:custGeom>
            <a:solidFill>
              <a:srgbClr val="F8B400"/>
            </a:solidFill>
          </p:spPr>
        </p:sp>
      </p:grpSp>
      <p:sp>
        <p:nvSpPr>
          <p:cNvPr name="TextBox 4" id="4"/>
          <p:cNvSpPr txBox="true"/>
          <p:nvPr/>
        </p:nvSpPr>
        <p:spPr>
          <a:xfrm rot="0">
            <a:off x="1659893" y="633215"/>
            <a:ext cx="6586214" cy="2233500"/>
          </a:xfrm>
          <a:prstGeom prst="rect">
            <a:avLst/>
          </a:prstGeom>
        </p:spPr>
        <p:txBody>
          <a:bodyPr anchor="t" rtlCol="false" tIns="0" lIns="0" bIns="0" rIns="0">
            <a:spAutoFit/>
          </a:bodyPr>
          <a:lstStyle/>
          <a:p>
            <a:pPr algn="ctr">
              <a:lnSpc>
                <a:spcPts val="5562"/>
              </a:lnSpc>
            </a:pPr>
            <a:r>
              <a:rPr lang="en-US" sz="5917">
                <a:solidFill>
                  <a:srgbClr val="000000"/>
                </a:solidFill>
                <a:latin typeface="Binggo Wood"/>
              </a:rPr>
              <a:t>Simple Storage Service - Bucket</a:t>
            </a:r>
          </a:p>
          <a:p>
            <a:pPr algn="ctr">
              <a:lnSpc>
                <a:spcPts val="5562"/>
              </a:lnSpc>
            </a:pPr>
          </a:p>
        </p:txBody>
      </p:sp>
      <p:sp>
        <p:nvSpPr>
          <p:cNvPr name="Freeform 5" id="5"/>
          <p:cNvSpPr/>
          <p:nvPr/>
        </p:nvSpPr>
        <p:spPr>
          <a:xfrm flipH="false" flipV="false" rot="0">
            <a:off x="-2720207" y="-1192248"/>
            <a:ext cx="4663210" cy="3228116"/>
          </a:xfrm>
          <a:custGeom>
            <a:avLst/>
            <a:gdLst/>
            <a:ahLst/>
            <a:cxnLst/>
            <a:rect r="r" b="b" t="t" l="l"/>
            <a:pathLst>
              <a:path h="3228116" w="4663210">
                <a:moveTo>
                  <a:pt x="0" y="0"/>
                </a:moveTo>
                <a:lnTo>
                  <a:pt x="4663210" y="0"/>
                </a:lnTo>
                <a:lnTo>
                  <a:pt x="4663210" y="3228116"/>
                </a:lnTo>
                <a:lnTo>
                  <a:pt x="0" y="322811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46107" y="-756745"/>
            <a:ext cx="5754869" cy="3983820"/>
          </a:xfrm>
          <a:custGeom>
            <a:avLst/>
            <a:gdLst/>
            <a:ahLst/>
            <a:cxnLst/>
            <a:rect r="r" b="b" t="t" l="l"/>
            <a:pathLst>
              <a:path h="3983820" w="5754869">
                <a:moveTo>
                  <a:pt x="0" y="0"/>
                </a:moveTo>
                <a:lnTo>
                  <a:pt x="5754869" y="0"/>
                </a:lnTo>
                <a:lnTo>
                  <a:pt x="5754869" y="3983820"/>
                </a:lnTo>
                <a:lnTo>
                  <a:pt x="0" y="398382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48640" y="3306582"/>
            <a:ext cx="1211483" cy="1211483"/>
          </a:xfrm>
          <a:custGeom>
            <a:avLst/>
            <a:gdLst/>
            <a:ahLst/>
            <a:cxnLst/>
            <a:rect r="r" b="b" t="t" l="l"/>
            <a:pathLst>
              <a:path h="1211483" w="1211483">
                <a:moveTo>
                  <a:pt x="0" y="0"/>
                </a:moveTo>
                <a:lnTo>
                  <a:pt x="1211483" y="0"/>
                </a:lnTo>
                <a:lnTo>
                  <a:pt x="1211483" y="1211483"/>
                </a:lnTo>
                <a:lnTo>
                  <a:pt x="0" y="1211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943003" y="3770657"/>
            <a:ext cx="7520906" cy="835862"/>
          </a:xfrm>
          <a:prstGeom prst="rect">
            <a:avLst/>
          </a:prstGeom>
        </p:spPr>
        <p:txBody>
          <a:bodyPr anchor="t" rtlCol="false" tIns="0" lIns="0" bIns="0" rIns="0">
            <a:spAutoFit/>
          </a:bodyPr>
          <a:lstStyle/>
          <a:p>
            <a:pPr algn="just">
              <a:lnSpc>
                <a:spcPts val="1679"/>
              </a:lnSpc>
            </a:pPr>
            <a:r>
              <a:rPr lang="en-US" sz="1200">
                <a:solidFill>
                  <a:srgbClr val="151716"/>
                </a:solidFill>
                <a:latin typeface="Poppins"/>
              </a:rPr>
              <a:t>É um serviço de armazenamento em nuvem altamente escalável, durável e seguro oferecido pela Amazon Web Services (AWS). Ele foi projetado para armazenar e recuperar grandes volumes de dados, sendo amplamente utilizado por organizações de todos os tamanhos, desde pequenas empresas até grandes corporações.</a:t>
            </a:r>
          </a:p>
        </p:txBody>
      </p:sp>
      <p:sp>
        <p:nvSpPr>
          <p:cNvPr name="TextBox 9" id="9"/>
          <p:cNvSpPr txBox="true"/>
          <p:nvPr/>
        </p:nvSpPr>
        <p:spPr>
          <a:xfrm rot="0">
            <a:off x="1943003" y="3169925"/>
            <a:ext cx="6363484" cy="48122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Bold"/>
              </a:rPr>
              <a:t>Amazon S3 (Simple Storage Service) </a:t>
            </a:r>
          </a:p>
        </p:txBody>
      </p:sp>
      <p:sp>
        <p:nvSpPr>
          <p:cNvPr name="TextBox 10" id="10"/>
          <p:cNvSpPr txBox="true"/>
          <p:nvPr/>
        </p:nvSpPr>
        <p:spPr>
          <a:xfrm rot="0">
            <a:off x="1943003" y="4897032"/>
            <a:ext cx="7520906" cy="835862"/>
          </a:xfrm>
          <a:prstGeom prst="rect">
            <a:avLst/>
          </a:prstGeom>
        </p:spPr>
        <p:txBody>
          <a:bodyPr anchor="t" rtlCol="false" tIns="0" lIns="0" bIns="0" rIns="0">
            <a:spAutoFit/>
          </a:bodyPr>
          <a:lstStyle/>
          <a:p>
            <a:pPr algn="just">
              <a:lnSpc>
                <a:spcPts val="1679"/>
              </a:lnSpc>
              <a:spcBef>
                <a:spcPct val="0"/>
              </a:spcBef>
            </a:pPr>
            <a:r>
              <a:rPr lang="en-US" sz="1200">
                <a:solidFill>
                  <a:srgbClr val="000000"/>
                </a:solidFill>
                <a:latin typeface="Poppins"/>
              </a:rPr>
              <a:t>O Amazon S3 é amplamente utilizado para hospedar sites estáticos, armazenar backups, compartilhar arquivos, servir conteúdo de aplicativos, armazenar arquivos de mídia e muito mais. Sua facilidade de uso, alta escalabilidade e confiabilidade fazem dele uma escolha popular para muitas aplicações em nuvem.</a:t>
            </a:r>
          </a:p>
        </p:txBody>
      </p:sp>
      <p:sp>
        <p:nvSpPr>
          <p:cNvPr name="TextBox 11" id="11"/>
          <p:cNvSpPr txBox="true"/>
          <p:nvPr/>
        </p:nvSpPr>
        <p:spPr>
          <a:xfrm rot="0">
            <a:off x="1943003" y="6023406"/>
            <a:ext cx="7520906" cy="416979"/>
          </a:xfrm>
          <a:prstGeom prst="rect">
            <a:avLst/>
          </a:prstGeom>
        </p:spPr>
        <p:txBody>
          <a:bodyPr anchor="t" rtlCol="false" tIns="0" lIns="0" bIns="0" rIns="0">
            <a:spAutoFit/>
          </a:bodyPr>
          <a:lstStyle/>
          <a:p>
            <a:pPr>
              <a:lnSpc>
                <a:spcPts val="1679"/>
              </a:lnSpc>
              <a:spcBef>
                <a:spcPct val="0"/>
              </a:spcBef>
            </a:pPr>
            <a:r>
              <a:rPr lang="en-US" sz="1200">
                <a:solidFill>
                  <a:srgbClr val="000000"/>
                </a:solidFill>
                <a:latin typeface="Poppins"/>
              </a:rPr>
              <a:t>Principais Características: escalabilidade, durabilidade, disponibilidade, acesso e recuperação rápidos, gerenciamento de dados e segurança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66716"/>
            <a:ext cx="9753600" cy="3762684"/>
            <a:chOff x="0" y="0"/>
            <a:chExt cx="9556236" cy="3686546"/>
          </a:xfrm>
        </p:grpSpPr>
        <p:sp>
          <p:nvSpPr>
            <p:cNvPr name="Freeform 3" id="3"/>
            <p:cNvSpPr/>
            <p:nvPr/>
          </p:nvSpPr>
          <p:spPr>
            <a:xfrm flipH="false" flipV="false" rot="0">
              <a:off x="0" y="0"/>
              <a:ext cx="9556235" cy="3686546"/>
            </a:xfrm>
            <a:custGeom>
              <a:avLst/>
              <a:gdLst/>
              <a:ahLst/>
              <a:cxnLst/>
              <a:rect r="r" b="b" t="t" l="l"/>
              <a:pathLst>
                <a:path h="3686546" w="9556235">
                  <a:moveTo>
                    <a:pt x="0" y="0"/>
                  </a:moveTo>
                  <a:lnTo>
                    <a:pt x="9556235" y="0"/>
                  </a:lnTo>
                  <a:lnTo>
                    <a:pt x="9556235" y="3686546"/>
                  </a:lnTo>
                  <a:lnTo>
                    <a:pt x="0" y="3686546"/>
                  </a:lnTo>
                  <a:close/>
                </a:path>
              </a:pathLst>
            </a:custGeom>
            <a:solidFill>
              <a:srgbClr val="F8B400"/>
            </a:solidFill>
          </p:spPr>
        </p:sp>
      </p:grpSp>
      <p:sp>
        <p:nvSpPr>
          <p:cNvPr name="TextBox 4" id="4"/>
          <p:cNvSpPr txBox="true"/>
          <p:nvPr/>
        </p:nvSpPr>
        <p:spPr>
          <a:xfrm rot="0">
            <a:off x="1873293" y="940936"/>
            <a:ext cx="6007013" cy="1433263"/>
          </a:xfrm>
          <a:prstGeom prst="rect">
            <a:avLst/>
          </a:prstGeom>
        </p:spPr>
        <p:txBody>
          <a:bodyPr anchor="t" rtlCol="false" tIns="0" lIns="0" bIns="0" rIns="0">
            <a:spAutoFit/>
          </a:bodyPr>
          <a:lstStyle/>
          <a:p>
            <a:pPr algn="ctr">
              <a:lnSpc>
                <a:spcPts val="5280"/>
              </a:lnSpc>
            </a:pPr>
            <a:r>
              <a:rPr lang="en-US" sz="5617">
                <a:solidFill>
                  <a:srgbClr val="000000"/>
                </a:solidFill>
                <a:latin typeface="Binggo Wood"/>
              </a:rPr>
              <a:t>Amazon CloudFront </a:t>
            </a:r>
          </a:p>
        </p:txBody>
      </p:sp>
      <p:sp>
        <p:nvSpPr>
          <p:cNvPr name="Freeform 5" id="5"/>
          <p:cNvSpPr/>
          <p:nvPr/>
        </p:nvSpPr>
        <p:spPr>
          <a:xfrm flipH="false" flipV="false" rot="0">
            <a:off x="-2720207" y="-1192248"/>
            <a:ext cx="4663210" cy="3228116"/>
          </a:xfrm>
          <a:custGeom>
            <a:avLst/>
            <a:gdLst/>
            <a:ahLst/>
            <a:cxnLst/>
            <a:rect r="r" b="b" t="t" l="l"/>
            <a:pathLst>
              <a:path h="3228116" w="4663210">
                <a:moveTo>
                  <a:pt x="0" y="0"/>
                </a:moveTo>
                <a:lnTo>
                  <a:pt x="4663210" y="0"/>
                </a:lnTo>
                <a:lnTo>
                  <a:pt x="4663210" y="3228116"/>
                </a:lnTo>
                <a:lnTo>
                  <a:pt x="0" y="322811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46107" y="-756745"/>
            <a:ext cx="5754869" cy="3983820"/>
          </a:xfrm>
          <a:custGeom>
            <a:avLst/>
            <a:gdLst/>
            <a:ahLst/>
            <a:cxnLst/>
            <a:rect r="r" b="b" t="t" l="l"/>
            <a:pathLst>
              <a:path h="3983820" w="5754869">
                <a:moveTo>
                  <a:pt x="0" y="0"/>
                </a:moveTo>
                <a:lnTo>
                  <a:pt x="5754869" y="0"/>
                </a:lnTo>
                <a:lnTo>
                  <a:pt x="5754869" y="3983820"/>
                </a:lnTo>
                <a:lnTo>
                  <a:pt x="0" y="398382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48640" y="3165545"/>
            <a:ext cx="1501784" cy="1501784"/>
          </a:xfrm>
          <a:custGeom>
            <a:avLst/>
            <a:gdLst/>
            <a:ahLst/>
            <a:cxnLst/>
            <a:rect r="r" b="b" t="t" l="l"/>
            <a:pathLst>
              <a:path h="1501784" w="1501784">
                <a:moveTo>
                  <a:pt x="0" y="0"/>
                </a:moveTo>
                <a:lnTo>
                  <a:pt x="1501784" y="0"/>
                </a:lnTo>
                <a:lnTo>
                  <a:pt x="1501784" y="1501784"/>
                </a:lnTo>
                <a:lnTo>
                  <a:pt x="0" y="1501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553147" y="3179450"/>
            <a:ext cx="6468933" cy="542501"/>
          </a:xfrm>
          <a:prstGeom prst="rect">
            <a:avLst/>
          </a:prstGeom>
        </p:spPr>
        <p:txBody>
          <a:bodyPr anchor="t" rtlCol="false" tIns="0" lIns="0" bIns="0" rIns="0">
            <a:spAutoFit/>
          </a:bodyPr>
          <a:lstStyle/>
          <a:p>
            <a:pPr algn="just">
              <a:lnSpc>
                <a:spcPts val="2120"/>
              </a:lnSpc>
            </a:pPr>
            <a:r>
              <a:rPr lang="en-US" sz="1514">
                <a:solidFill>
                  <a:srgbClr val="151716"/>
                </a:solidFill>
                <a:latin typeface="Poppins"/>
              </a:rPr>
              <a:t>Um serviço de CDN (Content Delivery Network) global e altamente escalável oferecido pela Amazon Web Services (AWS)</a:t>
            </a:r>
          </a:p>
        </p:txBody>
      </p:sp>
      <p:sp>
        <p:nvSpPr>
          <p:cNvPr name="TextBox 9" id="9"/>
          <p:cNvSpPr txBox="true"/>
          <p:nvPr/>
        </p:nvSpPr>
        <p:spPr>
          <a:xfrm rot="0">
            <a:off x="2553147" y="5509799"/>
            <a:ext cx="6468933" cy="809173"/>
          </a:xfrm>
          <a:prstGeom prst="rect">
            <a:avLst/>
          </a:prstGeom>
        </p:spPr>
        <p:txBody>
          <a:bodyPr anchor="t" rtlCol="false" tIns="0" lIns="0" bIns="0" rIns="0">
            <a:spAutoFit/>
          </a:bodyPr>
          <a:lstStyle/>
          <a:p>
            <a:pPr algn="just">
              <a:lnSpc>
                <a:spcPts val="2120"/>
              </a:lnSpc>
            </a:pPr>
            <a:r>
              <a:rPr lang="en-US" sz="1514">
                <a:solidFill>
                  <a:srgbClr val="151716"/>
                </a:solidFill>
                <a:latin typeface="Poppins"/>
              </a:rPr>
              <a:t>Principais Características: acesso rápido ao conteúdo, baixa latencia, confiabilidade, segurança, integração com AWS, controle de acesso, monitoramento e gestão de caching.</a:t>
            </a:r>
          </a:p>
        </p:txBody>
      </p:sp>
      <p:sp>
        <p:nvSpPr>
          <p:cNvPr name="TextBox 10" id="10"/>
          <p:cNvSpPr txBox="true"/>
          <p:nvPr/>
        </p:nvSpPr>
        <p:spPr>
          <a:xfrm rot="0">
            <a:off x="2553147" y="4128811"/>
            <a:ext cx="6468933" cy="1342519"/>
          </a:xfrm>
          <a:prstGeom prst="rect">
            <a:avLst/>
          </a:prstGeom>
        </p:spPr>
        <p:txBody>
          <a:bodyPr anchor="t" rtlCol="false" tIns="0" lIns="0" bIns="0" rIns="0">
            <a:spAutoFit/>
          </a:bodyPr>
          <a:lstStyle/>
          <a:p>
            <a:pPr algn="just">
              <a:lnSpc>
                <a:spcPts val="2120"/>
              </a:lnSpc>
            </a:pPr>
            <a:r>
              <a:rPr lang="en-US" sz="1514">
                <a:solidFill>
                  <a:srgbClr val="151716"/>
                </a:solidFill>
                <a:latin typeface="Poppins"/>
              </a:rPr>
              <a:t> Ele permite a entrega eficiente e segura de conteúdo na web, incluindo páginas da web, vídeos, aplicativos, APIs e outros recursos estáticos e dinâmicos, a usuários em todo o mundo, com baixa latência e alta velocidade.</a:t>
            </a:r>
          </a:p>
          <a:p>
            <a:pPr algn="just">
              <a:lnSpc>
                <a:spcPts val="21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66716"/>
            <a:ext cx="9753600" cy="3762684"/>
            <a:chOff x="0" y="0"/>
            <a:chExt cx="9556236" cy="3686546"/>
          </a:xfrm>
        </p:grpSpPr>
        <p:sp>
          <p:nvSpPr>
            <p:cNvPr name="Freeform 3" id="3"/>
            <p:cNvSpPr/>
            <p:nvPr/>
          </p:nvSpPr>
          <p:spPr>
            <a:xfrm flipH="false" flipV="false" rot="0">
              <a:off x="0" y="0"/>
              <a:ext cx="9556235" cy="3686546"/>
            </a:xfrm>
            <a:custGeom>
              <a:avLst/>
              <a:gdLst/>
              <a:ahLst/>
              <a:cxnLst/>
              <a:rect r="r" b="b" t="t" l="l"/>
              <a:pathLst>
                <a:path h="3686546" w="9556235">
                  <a:moveTo>
                    <a:pt x="0" y="0"/>
                  </a:moveTo>
                  <a:lnTo>
                    <a:pt x="9556235" y="0"/>
                  </a:lnTo>
                  <a:lnTo>
                    <a:pt x="9556235" y="3686546"/>
                  </a:lnTo>
                  <a:lnTo>
                    <a:pt x="0" y="3686546"/>
                  </a:lnTo>
                  <a:close/>
                </a:path>
              </a:pathLst>
            </a:custGeom>
            <a:solidFill>
              <a:srgbClr val="F8B400"/>
            </a:solidFill>
          </p:spPr>
        </p:sp>
      </p:grpSp>
      <p:sp>
        <p:nvSpPr>
          <p:cNvPr name="TextBox 4" id="4"/>
          <p:cNvSpPr txBox="true"/>
          <p:nvPr/>
        </p:nvSpPr>
        <p:spPr>
          <a:xfrm rot="0">
            <a:off x="1873293" y="931411"/>
            <a:ext cx="6007013" cy="823963"/>
          </a:xfrm>
          <a:prstGeom prst="rect">
            <a:avLst/>
          </a:prstGeom>
        </p:spPr>
        <p:txBody>
          <a:bodyPr anchor="t" rtlCol="false" tIns="0" lIns="0" bIns="0" rIns="0">
            <a:spAutoFit/>
          </a:bodyPr>
          <a:lstStyle/>
          <a:p>
            <a:pPr algn="ctr">
              <a:lnSpc>
                <a:spcPts val="5562"/>
              </a:lnSpc>
            </a:pPr>
            <a:r>
              <a:rPr lang="en-US" sz="5917">
                <a:solidFill>
                  <a:srgbClr val="000000"/>
                </a:solidFill>
                <a:latin typeface="Binggo Wood"/>
              </a:rPr>
              <a:t>Amazon Route 53</a:t>
            </a:r>
          </a:p>
        </p:txBody>
      </p:sp>
      <p:sp>
        <p:nvSpPr>
          <p:cNvPr name="Freeform 5" id="5"/>
          <p:cNvSpPr/>
          <p:nvPr/>
        </p:nvSpPr>
        <p:spPr>
          <a:xfrm flipH="false" flipV="false" rot="0">
            <a:off x="-2720207" y="-1192248"/>
            <a:ext cx="4663210" cy="3228116"/>
          </a:xfrm>
          <a:custGeom>
            <a:avLst/>
            <a:gdLst/>
            <a:ahLst/>
            <a:cxnLst/>
            <a:rect r="r" b="b" t="t" l="l"/>
            <a:pathLst>
              <a:path h="3228116" w="4663210">
                <a:moveTo>
                  <a:pt x="0" y="0"/>
                </a:moveTo>
                <a:lnTo>
                  <a:pt x="4663210" y="0"/>
                </a:lnTo>
                <a:lnTo>
                  <a:pt x="4663210" y="3228116"/>
                </a:lnTo>
                <a:lnTo>
                  <a:pt x="0" y="3228116"/>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46107" y="-756745"/>
            <a:ext cx="5754869" cy="3983820"/>
          </a:xfrm>
          <a:custGeom>
            <a:avLst/>
            <a:gdLst/>
            <a:ahLst/>
            <a:cxnLst/>
            <a:rect r="r" b="b" t="t" l="l"/>
            <a:pathLst>
              <a:path h="3983820" w="5754869">
                <a:moveTo>
                  <a:pt x="0" y="0"/>
                </a:moveTo>
                <a:lnTo>
                  <a:pt x="5754869" y="0"/>
                </a:lnTo>
                <a:lnTo>
                  <a:pt x="5754869" y="3983820"/>
                </a:lnTo>
                <a:lnTo>
                  <a:pt x="0" y="398382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48640" y="3227075"/>
            <a:ext cx="1394363" cy="1394363"/>
          </a:xfrm>
          <a:custGeom>
            <a:avLst/>
            <a:gdLst/>
            <a:ahLst/>
            <a:cxnLst/>
            <a:rect r="r" b="b" t="t" l="l"/>
            <a:pathLst>
              <a:path h="1394363" w="1394363">
                <a:moveTo>
                  <a:pt x="0" y="0"/>
                </a:moveTo>
                <a:lnTo>
                  <a:pt x="1394363" y="0"/>
                </a:lnTo>
                <a:lnTo>
                  <a:pt x="1394363" y="1394363"/>
                </a:lnTo>
                <a:lnTo>
                  <a:pt x="0" y="1394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348307" y="3179450"/>
            <a:ext cx="6856653" cy="1075846"/>
          </a:xfrm>
          <a:prstGeom prst="rect">
            <a:avLst/>
          </a:prstGeom>
        </p:spPr>
        <p:txBody>
          <a:bodyPr anchor="t" rtlCol="false" tIns="0" lIns="0" bIns="0" rIns="0">
            <a:spAutoFit/>
          </a:bodyPr>
          <a:lstStyle/>
          <a:p>
            <a:pPr algn="just">
              <a:lnSpc>
                <a:spcPts val="2120"/>
              </a:lnSpc>
            </a:pPr>
            <a:r>
              <a:rPr lang="en-US" sz="1514">
                <a:solidFill>
                  <a:srgbClr val="151716"/>
                </a:solidFill>
                <a:latin typeface="Poppins"/>
              </a:rPr>
              <a:t>Um serviço de DNS (Domain Name System) altamente escalável e gerenciável oferecido pela Amazon Web Services (AWS). Ele proporciona a capacidade de registrar, gerenciar e rotear o tráfego de domínios da web de maneira confiável, eficiente e escalável.</a:t>
            </a:r>
          </a:p>
        </p:txBody>
      </p:sp>
      <p:sp>
        <p:nvSpPr>
          <p:cNvPr name="TextBox 9" id="9"/>
          <p:cNvSpPr txBox="true"/>
          <p:nvPr/>
        </p:nvSpPr>
        <p:spPr>
          <a:xfrm rot="0">
            <a:off x="2348307" y="4528140"/>
            <a:ext cx="6856653" cy="1609192"/>
          </a:xfrm>
          <a:prstGeom prst="rect">
            <a:avLst/>
          </a:prstGeom>
        </p:spPr>
        <p:txBody>
          <a:bodyPr anchor="t" rtlCol="false" tIns="0" lIns="0" bIns="0" rIns="0">
            <a:spAutoFit/>
          </a:bodyPr>
          <a:lstStyle/>
          <a:p>
            <a:pPr algn="just">
              <a:lnSpc>
                <a:spcPts val="2120"/>
              </a:lnSpc>
            </a:pPr>
            <a:r>
              <a:rPr lang="en-US" sz="1514">
                <a:solidFill>
                  <a:srgbClr val="151716"/>
                </a:solidFill>
                <a:latin typeface="Poppins"/>
              </a:rPr>
              <a:t> O Amazon Route 53 é amplamente utilizado por organizações para roteamento de tráfego, hospedagem de zonas DNS, registros de domínio e outros serviços relacionados a DNS. É uma escolha popular para garantir a alta disponibilidade, escalabilidade e desempenho de aplicações e websites.</a:t>
            </a:r>
          </a:p>
          <a:p>
            <a:pPr algn="just">
              <a:lnSpc>
                <a:spcPts val="21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DAFvZuSBcZc</dc:identifier>
  <dcterms:modified xsi:type="dcterms:W3CDTF">2011-08-01T06:04:30Z</dcterms:modified>
  <cp:revision>1</cp:revision>
  <dc:title>TCCEscolaNuvemV02</dc:title>
</cp:coreProperties>
</file>